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Sifonn"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223C"/>
        </a:solidFill>
      </p:bgPr>
    </p:bg>
    <p:spTree>
      <p:nvGrpSpPr>
        <p:cNvPr id="1" name=""/>
        <p:cNvGrpSpPr/>
        <p:nvPr/>
      </p:nvGrpSpPr>
      <p:grpSpPr>
        <a:xfrm>
          <a:off x="0" y="0"/>
          <a:ext cx="0" cy="0"/>
          <a:chOff x="0" y="0"/>
          <a:chExt cx="0" cy="0"/>
        </a:xfrm>
      </p:grpSpPr>
      <p:grpSp>
        <p:nvGrpSpPr>
          <p:cNvPr name="Group 2" id="2"/>
          <p:cNvGrpSpPr/>
          <p:nvPr/>
        </p:nvGrpSpPr>
        <p:grpSpPr>
          <a:xfrm rot="0">
            <a:off x="10557035" y="0"/>
            <a:ext cx="7730965" cy="10287000"/>
            <a:chOff x="0" y="0"/>
            <a:chExt cx="10307953" cy="13716000"/>
          </a:xfrm>
        </p:grpSpPr>
        <p:pic>
          <p:nvPicPr>
            <p:cNvPr name="Picture 3" id="3"/>
            <p:cNvPicPr>
              <a:picLocks noChangeAspect="true"/>
            </p:cNvPicPr>
            <p:nvPr/>
          </p:nvPicPr>
          <p:blipFill>
            <a:blip r:embed="rId2"/>
            <a:srcRect l="28863" t="0" r="28863" b="0"/>
            <a:stretch>
              <a:fillRect/>
            </a:stretch>
          </p:blipFill>
          <p:spPr>
            <a:xfrm flipH="false" flipV="false">
              <a:off x="0" y="0"/>
              <a:ext cx="10307953" cy="13716000"/>
            </a:xfrm>
            <a:prstGeom prst="rect">
              <a:avLst/>
            </a:prstGeom>
          </p:spPr>
        </p:pic>
      </p:grpSp>
      <p:sp>
        <p:nvSpPr>
          <p:cNvPr name="TextBox 4" id="4"/>
          <p:cNvSpPr txBox="true"/>
          <p:nvPr/>
        </p:nvSpPr>
        <p:spPr>
          <a:xfrm rot="0">
            <a:off x="853261" y="2285569"/>
            <a:ext cx="8115300" cy="3676650"/>
          </a:xfrm>
          <a:prstGeom prst="rect">
            <a:avLst/>
          </a:prstGeom>
        </p:spPr>
        <p:txBody>
          <a:bodyPr anchor="t" rtlCol="false" tIns="0" lIns="0" bIns="0" rIns="0">
            <a:spAutoFit/>
          </a:bodyPr>
          <a:lstStyle/>
          <a:p>
            <a:pPr algn="l" marL="0" indent="0" lvl="0">
              <a:lnSpc>
                <a:spcPts val="14400"/>
              </a:lnSpc>
            </a:pPr>
            <a:r>
              <a:rPr lang="en-US" sz="12000">
                <a:solidFill>
                  <a:srgbClr val="FFFFFF"/>
                </a:solidFill>
                <a:latin typeface="Sifonn"/>
              </a:rPr>
              <a:t>BLUE TEAM</a:t>
            </a:r>
          </a:p>
        </p:txBody>
      </p:sp>
      <p:sp>
        <p:nvSpPr>
          <p:cNvPr name="TextBox 5" id="5"/>
          <p:cNvSpPr txBox="true"/>
          <p:nvPr/>
        </p:nvSpPr>
        <p:spPr>
          <a:xfrm rot="0">
            <a:off x="853261" y="6475000"/>
            <a:ext cx="8115300" cy="672465"/>
          </a:xfrm>
          <a:prstGeom prst="rect">
            <a:avLst/>
          </a:prstGeom>
        </p:spPr>
        <p:txBody>
          <a:bodyPr anchor="t" rtlCol="false" tIns="0" lIns="0" bIns="0" rIns="0">
            <a:spAutoFit/>
          </a:bodyPr>
          <a:lstStyle/>
          <a:p>
            <a:pPr algn="l" marL="0" indent="0" lvl="0">
              <a:lnSpc>
                <a:spcPts val="5459"/>
              </a:lnSpc>
            </a:pPr>
            <a:r>
              <a:rPr lang="en-US" sz="3899">
                <a:solidFill>
                  <a:srgbClr val="FFFFFF"/>
                </a:solidFill>
                <a:latin typeface="Sifonn"/>
              </a:rPr>
              <a:t>CAN ÖZTAŞ</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 r="0" b="-1666"/>
            </a:stretch>
          </a:blipFill>
        </p:spPr>
      </p:sp>
      <p:sp>
        <p:nvSpPr>
          <p:cNvPr name="Freeform 3" id="3"/>
          <p:cNvSpPr/>
          <p:nvPr/>
        </p:nvSpPr>
        <p:spPr>
          <a:xfrm flipH="false" flipV="false" rot="0">
            <a:off x="0" y="0"/>
            <a:ext cx="18165918" cy="10178432"/>
          </a:xfrm>
          <a:custGeom>
            <a:avLst/>
            <a:gdLst/>
            <a:ahLst/>
            <a:cxnLst/>
            <a:rect r="r" b="b" t="t" l="l"/>
            <a:pathLst>
              <a:path h="10178432" w="18165918">
                <a:moveTo>
                  <a:pt x="0" y="0"/>
                </a:moveTo>
                <a:lnTo>
                  <a:pt x="18165918" y="0"/>
                </a:lnTo>
                <a:lnTo>
                  <a:pt x="18165918" y="10178432"/>
                </a:lnTo>
                <a:lnTo>
                  <a:pt x="0" y="10178432"/>
                </a:lnTo>
                <a:lnTo>
                  <a:pt x="0" y="0"/>
                </a:lnTo>
                <a:close/>
              </a:path>
            </a:pathLst>
          </a:custGeom>
          <a:blipFill>
            <a:blip r:embed="rId3"/>
            <a:stretch>
              <a:fillRect l="0" t="0" r="-28141"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3223C"/>
        </a:solidFill>
      </p:bgPr>
    </p:bg>
    <p:spTree>
      <p:nvGrpSpPr>
        <p:cNvPr id="1" name=""/>
        <p:cNvGrpSpPr/>
        <p:nvPr/>
      </p:nvGrpSpPr>
      <p:grpSpPr>
        <a:xfrm>
          <a:off x="0" y="0"/>
          <a:ext cx="0" cy="0"/>
          <a:chOff x="0" y="0"/>
          <a:chExt cx="0" cy="0"/>
        </a:xfrm>
      </p:grpSpPr>
      <p:sp>
        <p:nvSpPr>
          <p:cNvPr name="Freeform 2" id="2"/>
          <p:cNvSpPr/>
          <p:nvPr/>
        </p:nvSpPr>
        <p:spPr>
          <a:xfrm flipH="false" flipV="false" rot="0">
            <a:off x="89297" y="0"/>
            <a:ext cx="18198703" cy="10208874"/>
          </a:xfrm>
          <a:custGeom>
            <a:avLst/>
            <a:gdLst/>
            <a:ahLst/>
            <a:cxnLst/>
            <a:rect r="r" b="b" t="t" l="l"/>
            <a:pathLst>
              <a:path h="10208874" w="18198703">
                <a:moveTo>
                  <a:pt x="0" y="0"/>
                </a:moveTo>
                <a:lnTo>
                  <a:pt x="18198703" y="0"/>
                </a:lnTo>
                <a:lnTo>
                  <a:pt x="18198703" y="10208874"/>
                </a:lnTo>
                <a:lnTo>
                  <a:pt x="0" y="10208874"/>
                </a:lnTo>
                <a:lnTo>
                  <a:pt x="0" y="0"/>
                </a:lnTo>
                <a:close/>
              </a:path>
            </a:pathLst>
          </a:custGeom>
          <a:blipFill>
            <a:blip r:embed="rId2"/>
            <a:stretch>
              <a:fillRect l="0" t="0" r="-6397"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pSp>
        <p:nvGrpSpPr>
          <p:cNvPr name="Group 3" id="3"/>
          <p:cNvGrpSpPr/>
          <p:nvPr/>
        </p:nvGrpSpPr>
        <p:grpSpPr>
          <a:xfrm rot="0">
            <a:off x="1368228" y="1515171"/>
            <a:ext cx="12790984" cy="2211212"/>
            <a:chOff x="0" y="0"/>
            <a:chExt cx="16345374" cy="2825669"/>
          </a:xfrm>
        </p:grpSpPr>
        <p:sp>
          <p:nvSpPr>
            <p:cNvPr name="Freeform 4" id="4"/>
            <p:cNvSpPr/>
            <p:nvPr/>
          </p:nvSpPr>
          <p:spPr>
            <a:xfrm flipH="false" flipV="false" rot="0">
              <a:off x="0" y="0"/>
              <a:ext cx="16345374" cy="2825669"/>
            </a:xfrm>
            <a:custGeom>
              <a:avLst/>
              <a:gdLst/>
              <a:ahLst/>
              <a:cxnLst/>
              <a:rect r="r" b="b" t="t" l="l"/>
              <a:pathLst>
                <a:path h="2825669" w="16345374">
                  <a:moveTo>
                    <a:pt x="16220914" y="2825669"/>
                  </a:moveTo>
                  <a:lnTo>
                    <a:pt x="124460" y="2825669"/>
                  </a:lnTo>
                  <a:cubicBezTo>
                    <a:pt x="55880" y="2825669"/>
                    <a:pt x="0" y="2769789"/>
                    <a:pt x="0" y="2701209"/>
                  </a:cubicBezTo>
                  <a:lnTo>
                    <a:pt x="0" y="124460"/>
                  </a:lnTo>
                  <a:cubicBezTo>
                    <a:pt x="0" y="55880"/>
                    <a:pt x="55880" y="0"/>
                    <a:pt x="124460" y="0"/>
                  </a:cubicBezTo>
                  <a:lnTo>
                    <a:pt x="16220914" y="0"/>
                  </a:lnTo>
                  <a:cubicBezTo>
                    <a:pt x="16289494" y="0"/>
                    <a:pt x="16345374" y="55880"/>
                    <a:pt x="16345374" y="124460"/>
                  </a:cubicBezTo>
                  <a:lnTo>
                    <a:pt x="16345374" y="2701209"/>
                  </a:lnTo>
                  <a:cubicBezTo>
                    <a:pt x="16345374" y="2769789"/>
                    <a:pt x="16289494" y="2825669"/>
                    <a:pt x="16220914" y="2825669"/>
                  </a:cubicBezTo>
                  <a:close/>
                </a:path>
              </a:pathLst>
            </a:custGeom>
            <a:solidFill>
              <a:srgbClr val="4A83A1"/>
            </a:solidFill>
          </p:spPr>
        </p:sp>
      </p:grpSp>
      <p:sp>
        <p:nvSpPr>
          <p:cNvPr name="TextBox 5" id="5"/>
          <p:cNvSpPr txBox="true"/>
          <p:nvPr/>
        </p:nvSpPr>
        <p:spPr>
          <a:xfrm rot="0">
            <a:off x="443219" y="400050"/>
            <a:ext cx="14927255"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Incident Response: Layer 2</a:t>
            </a:r>
          </a:p>
        </p:txBody>
      </p:sp>
      <p:sp>
        <p:nvSpPr>
          <p:cNvPr name="TextBox 6" id="6"/>
          <p:cNvSpPr txBox="true"/>
          <p:nvPr/>
        </p:nvSpPr>
        <p:spPr>
          <a:xfrm rot="0">
            <a:off x="1435931" y="2024512"/>
            <a:ext cx="12123926" cy="1163955"/>
          </a:xfrm>
          <a:prstGeom prst="rect">
            <a:avLst/>
          </a:prstGeom>
        </p:spPr>
        <p:txBody>
          <a:bodyPr anchor="t" rtlCol="false" tIns="0" lIns="0" bIns="0" rIns="0">
            <a:spAutoFit/>
          </a:bodyPr>
          <a:lstStyle/>
          <a:p>
            <a:pPr algn="l">
              <a:lnSpc>
                <a:spcPts val="4680"/>
              </a:lnSpc>
            </a:pPr>
            <a:r>
              <a:rPr lang="en-US" sz="3600">
                <a:solidFill>
                  <a:srgbClr val="FFFFFF"/>
                </a:solidFill>
                <a:latin typeface="Sifonn Bold"/>
              </a:rPr>
              <a:t>Check if the requests blocked or allowed on firewall</a:t>
            </a:r>
          </a:p>
          <a:p>
            <a:pPr algn="l" marL="0" indent="0" lvl="0">
              <a:lnSpc>
                <a:spcPts val="4680"/>
              </a:lnSpc>
              <a:spcBef>
                <a:spcPct val="0"/>
              </a:spcBef>
            </a:pPr>
            <a:r>
              <a:rPr lang="en-US" sz="3600">
                <a:solidFill>
                  <a:srgbClr val="FFFFFF"/>
                </a:solidFill>
                <a:latin typeface="Sifonn Bold"/>
              </a:rPr>
              <a:t>If not, block the ip</a:t>
            </a:r>
          </a:p>
        </p:txBody>
      </p:sp>
      <p:grpSp>
        <p:nvGrpSpPr>
          <p:cNvPr name="Group 7" id="7"/>
          <p:cNvGrpSpPr/>
          <p:nvPr/>
        </p:nvGrpSpPr>
        <p:grpSpPr>
          <a:xfrm rot="0">
            <a:off x="2113784" y="4042074"/>
            <a:ext cx="12742624" cy="2202852"/>
            <a:chOff x="0" y="0"/>
            <a:chExt cx="16345374" cy="2825669"/>
          </a:xfrm>
        </p:grpSpPr>
        <p:sp>
          <p:nvSpPr>
            <p:cNvPr name="Freeform 8" id="8"/>
            <p:cNvSpPr/>
            <p:nvPr/>
          </p:nvSpPr>
          <p:spPr>
            <a:xfrm flipH="false" flipV="false" rot="0">
              <a:off x="0" y="0"/>
              <a:ext cx="16345374" cy="2825669"/>
            </a:xfrm>
            <a:custGeom>
              <a:avLst/>
              <a:gdLst/>
              <a:ahLst/>
              <a:cxnLst/>
              <a:rect r="r" b="b" t="t" l="l"/>
              <a:pathLst>
                <a:path h="2825669" w="16345374">
                  <a:moveTo>
                    <a:pt x="16220914" y="2825669"/>
                  </a:moveTo>
                  <a:lnTo>
                    <a:pt x="124460" y="2825669"/>
                  </a:lnTo>
                  <a:cubicBezTo>
                    <a:pt x="55880" y="2825669"/>
                    <a:pt x="0" y="2769789"/>
                    <a:pt x="0" y="2701209"/>
                  </a:cubicBezTo>
                  <a:lnTo>
                    <a:pt x="0" y="124460"/>
                  </a:lnTo>
                  <a:cubicBezTo>
                    <a:pt x="0" y="55880"/>
                    <a:pt x="55880" y="0"/>
                    <a:pt x="124460" y="0"/>
                  </a:cubicBezTo>
                  <a:lnTo>
                    <a:pt x="16220914" y="0"/>
                  </a:lnTo>
                  <a:cubicBezTo>
                    <a:pt x="16289494" y="0"/>
                    <a:pt x="16345374" y="55880"/>
                    <a:pt x="16345374" y="124460"/>
                  </a:cubicBezTo>
                  <a:lnTo>
                    <a:pt x="16345374" y="2701209"/>
                  </a:lnTo>
                  <a:cubicBezTo>
                    <a:pt x="16345374" y="2769789"/>
                    <a:pt x="16289494" y="2825669"/>
                    <a:pt x="16220914" y="2825669"/>
                  </a:cubicBezTo>
                  <a:close/>
                </a:path>
              </a:pathLst>
            </a:custGeom>
            <a:solidFill>
              <a:srgbClr val="4A83A1"/>
            </a:solidFill>
          </p:spPr>
        </p:sp>
      </p:grpSp>
      <p:sp>
        <p:nvSpPr>
          <p:cNvPr name="TextBox 9" id="9"/>
          <p:cNvSpPr txBox="true"/>
          <p:nvPr/>
        </p:nvSpPr>
        <p:spPr>
          <a:xfrm rot="0">
            <a:off x="2423132" y="4431904"/>
            <a:ext cx="12123926" cy="17545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Sifonn Bold"/>
              </a:rPr>
              <a:t>Transfer the case to Incident Response team to detect the affected users and computers. Isolate the computers from the Network.</a:t>
            </a:r>
          </a:p>
        </p:txBody>
      </p:sp>
      <p:grpSp>
        <p:nvGrpSpPr>
          <p:cNvPr name="Group 10" id="10"/>
          <p:cNvGrpSpPr/>
          <p:nvPr/>
        </p:nvGrpSpPr>
        <p:grpSpPr>
          <a:xfrm rot="0">
            <a:off x="2113784" y="7614766"/>
            <a:ext cx="12742624" cy="2202852"/>
            <a:chOff x="0" y="0"/>
            <a:chExt cx="16345374" cy="2825669"/>
          </a:xfrm>
        </p:grpSpPr>
        <p:sp>
          <p:nvSpPr>
            <p:cNvPr name="Freeform 11" id="11"/>
            <p:cNvSpPr/>
            <p:nvPr/>
          </p:nvSpPr>
          <p:spPr>
            <a:xfrm flipH="false" flipV="false" rot="0">
              <a:off x="0" y="0"/>
              <a:ext cx="16345374" cy="2825669"/>
            </a:xfrm>
            <a:custGeom>
              <a:avLst/>
              <a:gdLst/>
              <a:ahLst/>
              <a:cxnLst/>
              <a:rect r="r" b="b" t="t" l="l"/>
              <a:pathLst>
                <a:path h="2825669" w="16345374">
                  <a:moveTo>
                    <a:pt x="16220914" y="2825669"/>
                  </a:moveTo>
                  <a:lnTo>
                    <a:pt x="124460" y="2825669"/>
                  </a:lnTo>
                  <a:cubicBezTo>
                    <a:pt x="55880" y="2825669"/>
                    <a:pt x="0" y="2769789"/>
                    <a:pt x="0" y="2701209"/>
                  </a:cubicBezTo>
                  <a:lnTo>
                    <a:pt x="0" y="124460"/>
                  </a:lnTo>
                  <a:cubicBezTo>
                    <a:pt x="0" y="55880"/>
                    <a:pt x="55880" y="0"/>
                    <a:pt x="124460" y="0"/>
                  </a:cubicBezTo>
                  <a:lnTo>
                    <a:pt x="16220914" y="0"/>
                  </a:lnTo>
                  <a:cubicBezTo>
                    <a:pt x="16289494" y="0"/>
                    <a:pt x="16345374" y="55880"/>
                    <a:pt x="16345374" y="124460"/>
                  </a:cubicBezTo>
                  <a:lnTo>
                    <a:pt x="16345374" y="2701209"/>
                  </a:lnTo>
                  <a:cubicBezTo>
                    <a:pt x="16345374" y="2769789"/>
                    <a:pt x="16289494" y="2825669"/>
                    <a:pt x="16220914" y="2825669"/>
                  </a:cubicBezTo>
                  <a:close/>
                </a:path>
              </a:pathLst>
            </a:custGeom>
            <a:solidFill>
              <a:srgbClr val="4A83A1"/>
            </a:solidFill>
          </p:spPr>
        </p:sp>
      </p:grpSp>
      <p:sp>
        <p:nvSpPr>
          <p:cNvPr name="TextBox 12" id="12"/>
          <p:cNvSpPr txBox="true"/>
          <p:nvPr/>
        </p:nvSpPr>
        <p:spPr>
          <a:xfrm rot="0">
            <a:off x="2423132" y="8094345"/>
            <a:ext cx="12123926" cy="116395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Sifonn Bold"/>
              </a:rPr>
              <a:t>Transfer the case to Digital Forensics, malware analysis teams if the company has the these teams. </a:t>
            </a:r>
          </a:p>
        </p:txBody>
      </p:sp>
      <p:grpSp>
        <p:nvGrpSpPr>
          <p:cNvPr name="Group 13" id="13"/>
          <p:cNvGrpSpPr/>
          <p:nvPr/>
        </p:nvGrpSpPr>
        <p:grpSpPr>
          <a:xfrm rot="0">
            <a:off x="7412815" y="6664026"/>
            <a:ext cx="1731185" cy="636415"/>
            <a:chOff x="0" y="0"/>
            <a:chExt cx="4195983" cy="1542520"/>
          </a:xfrm>
        </p:grpSpPr>
        <p:sp>
          <p:nvSpPr>
            <p:cNvPr name="Freeform 14" id="14"/>
            <p:cNvSpPr/>
            <p:nvPr/>
          </p:nvSpPr>
          <p:spPr>
            <a:xfrm flipH="false" flipV="false" rot="0">
              <a:off x="0" y="0"/>
              <a:ext cx="4195983" cy="1542520"/>
            </a:xfrm>
            <a:custGeom>
              <a:avLst/>
              <a:gdLst/>
              <a:ahLst/>
              <a:cxnLst/>
              <a:rect r="r" b="b" t="t" l="l"/>
              <a:pathLst>
                <a:path h="1542520" w="4195983">
                  <a:moveTo>
                    <a:pt x="4071522" y="1542520"/>
                  </a:moveTo>
                  <a:lnTo>
                    <a:pt x="124460" y="1542520"/>
                  </a:lnTo>
                  <a:cubicBezTo>
                    <a:pt x="55880" y="1542520"/>
                    <a:pt x="0" y="1486640"/>
                    <a:pt x="0" y="1418060"/>
                  </a:cubicBezTo>
                  <a:lnTo>
                    <a:pt x="0" y="124460"/>
                  </a:lnTo>
                  <a:cubicBezTo>
                    <a:pt x="0" y="55880"/>
                    <a:pt x="55880" y="0"/>
                    <a:pt x="124460" y="0"/>
                  </a:cubicBezTo>
                  <a:lnTo>
                    <a:pt x="4071523" y="0"/>
                  </a:lnTo>
                  <a:cubicBezTo>
                    <a:pt x="4140103" y="0"/>
                    <a:pt x="4195983" y="55880"/>
                    <a:pt x="4195983" y="124460"/>
                  </a:cubicBezTo>
                  <a:lnTo>
                    <a:pt x="4195983" y="1418060"/>
                  </a:lnTo>
                  <a:cubicBezTo>
                    <a:pt x="4195983" y="1486640"/>
                    <a:pt x="4140103" y="1542520"/>
                    <a:pt x="4071523" y="1542520"/>
                  </a:cubicBezTo>
                  <a:close/>
                </a:path>
              </a:pathLst>
            </a:custGeom>
            <a:solidFill>
              <a:srgbClr val="4A83A1"/>
            </a:solidFill>
          </p:spPr>
        </p:sp>
      </p:grpSp>
      <p:sp>
        <p:nvSpPr>
          <p:cNvPr name="TextBox 15" id="15"/>
          <p:cNvSpPr txBox="true"/>
          <p:nvPr/>
        </p:nvSpPr>
        <p:spPr>
          <a:xfrm rot="0">
            <a:off x="7497895" y="6731664"/>
            <a:ext cx="1561026" cy="445915"/>
          </a:xfrm>
          <a:prstGeom prst="rect">
            <a:avLst/>
          </a:prstGeom>
        </p:spPr>
        <p:txBody>
          <a:bodyPr anchor="t" rtlCol="false" tIns="0" lIns="0" bIns="0" rIns="0">
            <a:spAutoFit/>
          </a:bodyPr>
          <a:lstStyle/>
          <a:p>
            <a:pPr algn="l" marL="0" indent="0" lvl="0">
              <a:lnSpc>
                <a:spcPts val="3503"/>
              </a:lnSpc>
              <a:spcBef>
                <a:spcPct val="0"/>
              </a:spcBef>
            </a:pPr>
            <a:r>
              <a:rPr lang="en-US" sz="2694">
                <a:solidFill>
                  <a:srgbClr val="FFFFFF"/>
                </a:solidFill>
                <a:latin typeface="Sifonn Bold"/>
              </a:rPr>
              <a:t>and &amp; or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TextBox 3" id="3"/>
          <p:cNvSpPr txBox="true"/>
          <p:nvPr/>
        </p:nvSpPr>
        <p:spPr>
          <a:xfrm rot="0">
            <a:off x="484099" y="1518069"/>
            <a:ext cx="9114328"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Digital Forensics</a:t>
            </a:r>
          </a:p>
        </p:txBody>
      </p:sp>
      <p:grpSp>
        <p:nvGrpSpPr>
          <p:cNvPr name="Group 4" id="4"/>
          <p:cNvGrpSpPr/>
          <p:nvPr/>
        </p:nvGrpSpPr>
        <p:grpSpPr>
          <a:xfrm rot="0">
            <a:off x="897875" y="3159968"/>
            <a:ext cx="15100677" cy="2848542"/>
            <a:chOff x="0" y="0"/>
            <a:chExt cx="31606793" cy="5962202"/>
          </a:xfrm>
        </p:grpSpPr>
        <p:sp>
          <p:nvSpPr>
            <p:cNvPr name="Freeform 5" id="5"/>
            <p:cNvSpPr/>
            <p:nvPr/>
          </p:nvSpPr>
          <p:spPr>
            <a:xfrm flipH="false" flipV="false" rot="0">
              <a:off x="0" y="0"/>
              <a:ext cx="31606793" cy="5962202"/>
            </a:xfrm>
            <a:custGeom>
              <a:avLst/>
              <a:gdLst/>
              <a:ahLst/>
              <a:cxnLst/>
              <a:rect r="r" b="b" t="t" l="l"/>
              <a:pathLst>
                <a:path h="5962202" w="31606793">
                  <a:moveTo>
                    <a:pt x="31482333" y="5962202"/>
                  </a:moveTo>
                  <a:lnTo>
                    <a:pt x="124460" y="5962202"/>
                  </a:lnTo>
                  <a:cubicBezTo>
                    <a:pt x="55880" y="5962202"/>
                    <a:pt x="0" y="5906322"/>
                    <a:pt x="0" y="5837742"/>
                  </a:cubicBezTo>
                  <a:lnTo>
                    <a:pt x="0" y="124460"/>
                  </a:lnTo>
                  <a:cubicBezTo>
                    <a:pt x="0" y="55880"/>
                    <a:pt x="55880" y="0"/>
                    <a:pt x="124460" y="0"/>
                  </a:cubicBezTo>
                  <a:lnTo>
                    <a:pt x="31482333" y="0"/>
                  </a:lnTo>
                  <a:cubicBezTo>
                    <a:pt x="31550914" y="0"/>
                    <a:pt x="31606793" y="55880"/>
                    <a:pt x="31606793" y="124460"/>
                  </a:cubicBezTo>
                  <a:lnTo>
                    <a:pt x="31606793" y="5837742"/>
                  </a:lnTo>
                  <a:cubicBezTo>
                    <a:pt x="31606793" y="5906322"/>
                    <a:pt x="31550914" y="5962202"/>
                    <a:pt x="31482333" y="5962202"/>
                  </a:cubicBezTo>
                  <a:close/>
                </a:path>
              </a:pathLst>
            </a:custGeom>
            <a:solidFill>
              <a:srgbClr val="4A83A1"/>
            </a:solidFill>
          </p:spPr>
        </p:sp>
      </p:grpSp>
      <p:sp>
        <p:nvSpPr>
          <p:cNvPr name="TextBox 6" id="6"/>
          <p:cNvSpPr txBox="true"/>
          <p:nvPr/>
        </p:nvSpPr>
        <p:spPr>
          <a:xfrm rot="0">
            <a:off x="1028700" y="3523477"/>
            <a:ext cx="13706322" cy="1989296"/>
          </a:xfrm>
          <a:prstGeom prst="rect">
            <a:avLst/>
          </a:prstGeom>
        </p:spPr>
        <p:txBody>
          <a:bodyPr anchor="t" rtlCol="false" tIns="0" lIns="0" bIns="0" rIns="0">
            <a:spAutoFit/>
          </a:bodyPr>
          <a:lstStyle/>
          <a:p>
            <a:pPr algn="l" marL="0" indent="0" lvl="0">
              <a:lnSpc>
                <a:spcPts val="5290"/>
              </a:lnSpc>
              <a:spcBef>
                <a:spcPct val="0"/>
              </a:spcBef>
            </a:pPr>
            <a:r>
              <a:rPr lang="en-US" sz="4069">
                <a:solidFill>
                  <a:srgbClr val="FFFFFF"/>
                </a:solidFill>
                <a:latin typeface="Sifonn Bold"/>
              </a:rPr>
              <a:t>Forensic is the science and technology in the investigation and collection of evidence in a court of Law.</a:t>
            </a:r>
          </a:p>
        </p:txBody>
      </p:sp>
      <p:grpSp>
        <p:nvGrpSpPr>
          <p:cNvPr name="Group 7" id="7"/>
          <p:cNvGrpSpPr/>
          <p:nvPr/>
        </p:nvGrpSpPr>
        <p:grpSpPr>
          <a:xfrm rot="0">
            <a:off x="897875" y="6549304"/>
            <a:ext cx="15100677" cy="2848542"/>
            <a:chOff x="0" y="0"/>
            <a:chExt cx="31606793" cy="5962202"/>
          </a:xfrm>
        </p:grpSpPr>
        <p:sp>
          <p:nvSpPr>
            <p:cNvPr name="Freeform 8" id="8"/>
            <p:cNvSpPr/>
            <p:nvPr/>
          </p:nvSpPr>
          <p:spPr>
            <a:xfrm flipH="false" flipV="false" rot="0">
              <a:off x="0" y="0"/>
              <a:ext cx="31606793" cy="5962202"/>
            </a:xfrm>
            <a:custGeom>
              <a:avLst/>
              <a:gdLst/>
              <a:ahLst/>
              <a:cxnLst/>
              <a:rect r="r" b="b" t="t" l="l"/>
              <a:pathLst>
                <a:path h="5962202" w="31606793">
                  <a:moveTo>
                    <a:pt x="31482333" y="5962202"/>
                  </a:moveTo>
                  <a:lnTo>
                    <a:pt x="124460" y="5962202"/>
                  </a:lnTo>
                  <a:cubicBezTo>
                    <a:pt x="55880" y="5962202"/>
                    <a:pt x="0" y="5906322"/>
                    <a:pt x="0" y="5837742"/>
                  </a:cubicBezTo>
                  <a:lnTo>
                    <a:pt x="0" y="124460"/>
                  </a:lnTo>
                  <a:cubicBezTo>
                    <a:pt x="0" y="55880"/>
                    <a:pt x="55880" y="0"/>
                    <a:pt x="124460" y="0"/>
                  </a:cubicBezTo>
                  <a:lnTo>
                    <a:pt x="31482333" y="0"/>
                  </a:lnTo>
                  <a:cubicBezTo>
                    <a:pt x="31550914" y="0"/>
                    <a:pt x="31606793" y="55880"/>
                    <a:pt x="31606793" y="124460"/>
                  </a:cubicBezTo>
                  <a:lnTo>
                    <a:pt x="31606793" y="5837742"/>
                  </a:lnTo>
                  <a:cubicBezTo>
                    <a:pt x="31606793" y="5906322"/>
                    <a:pt x="31550914" y="5962202"/>
                    <a:pt x="31482333" y="5962202"/>
                  </a:cubicBezTo>
                  <a:close/>
                </a:path>
              </a:pathLst>
            </a:custGeom>
            <a:solidFill>
              <a:srgbClr val="4A83A1"/>
            </a:solidFill>
          </p:spPr>
        </p:sp>
      </p:grpSp>
      <p:sp>
        <p:nvSpPr>
          <p:cNvPr name="TextBox 9" id="9"/>
          <p:cNvSpPr txBox="true"/>
          <p:nvPr/>
        </p:nvSpPr>
        <p:spPr>
          <a:xfrm rot="0">
            <a:off x="1028700" y="6959877"/>
            <a:ext cx="13706322" cy="1989296"/>
          </a:xfrm>
          <a:prstGeom prst="rect">
            <a:avLst/>
          </a:prstGeom>
        </p:spPr>
        <p:txBody>
          <a:bodyPr anchor="t" rtlCol="false" tIns="0" lIns="0" bIns="0" rIns="0">
            <a:spAutoFit/>
          </a:bodyPr>
          <a:lstStyle/>
          <a:p>
            <a:pPr algn="l" marL="0" indent="0" lvl="0">
              <a:lnSpc>
                <a:spcPts val="5290"/>
              </a:lnSpc>
              <a:spcBef>
                <a:spcPct val="0"/>
              </a:spcBef>
            </a:pPr>
            <a:r>
              <a:rPr lang="en-US" sz="4069">
                <a:solidFill>
                  <a:srgbClr val="FFFFFF"/>
                </a:solidFill>
                <a:latin typeface="Sifonn Bold"/>
              </a:rPr>
              <a:t>Digital Forensics is the collection of investigation and finding evidence of an incident, data lease or cyber crime.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 r="0" b="-333"/>
            </a:stretch>
          </a:blipFill>
        </p:spPr>
      </p:sp>
      <p:grpSp>
        <p:nvGrpSpPr>
          <p:cNvPr name="Group 3" id="3"/>
          <p:cNvGrpSpPr/>
          <p:nvPr/>
        </p:nvGrpSpPr>
        <p:grpSpPr>
          <a:xfrm rot="0">
            <a:off x="5379112" y="573801"/>
            <a:ext cx="11695014" cy="9056382"/>
            <a:chOff x="0" y="0"/>
            <a:chExt cx="9054848" cy="7011891"/>
          </a:xfrm>
        </p:grpSpPr>
        <p:sp>
          <p:nvSpPr>
            <p:cNvPr name="Freeform 4" id="4"/>
            <p:cNvSpPr/>
            <p:nvPr/>
          </p:nvSpPr>
          <p:spPr>
            <a:xfrm flipH="false" flipV="false" rot="0">
              <a:off x="0" y="0"/>
              <a:ext cx="9054848" cy="7011891"/>
            </a:xfrm>
            <a:custGeom>
              <a:avLst/>
              <a:gdLst/>
              <a:ahLst/>
              <a:cxnLst/>
              <a:rect r="r" b="b" t="t" l="l"/>
              <a:pathLst>
                <a:path h="7011891" w="9054848">
                  <a:moveTo>
                    <a:pt x="8930387" y="7011891"/>
                  </a:moveTo>
                  <a:lnTo>
                    <a:pt x="124460" y="7011891"/>
                  </a:lnTo>
                  <a:cubicBezTo>
                    <a:pt x="55880" y="7011891"/>
                    <a:pt x="0" y="6956011"/>
                    <a:pt x="0" y="6887431"/>
                  </a:cubicBezTo>
                  <a:lnTo>
                    <a:pt x="0" y="124460"/>
                  </a:lnTo>
                  <a:cubicBezTo>
                    <a:pt x="0" y="55880"/>
                    <a:pt x="55880" y="0"/>
                    <a:pt x="124460" y="0"/>
                  </a:cubicBezTo>
                  <a:lnTo>
                    <a:pt x="8930387" y="0"/>
                  </a:lnTo>
                  <a:cubicBezTo>
                    <a:pt x="8998968" y="0"/>
                    <a:pt x="9054848" y="55880"/>
                    <a:pt x="9054848" y="124460"/>
                  </a:cubicBezTo>
                  <a:lnTo>
                    <a:pt x="9054848" y="6887431"/>
                  </a:lnTo>
                  <a:cubicBezTo>
                    <a:pt x="9054848" y="6956011"/>
                    <a:pt x="8998968" y="7011891"/>
                    <a:pt x="8930387" y="7011891"/>
                  </a:cubicBezTo>
                  <a:close/>
                </a:path>
              </a:pathLst>
            </a:custGeom>
            <a:solidFill>
              <a:srgbClr val="4A83A1"/>
            </a:solidFill>
          </p:spPr>
        </p:sp>
      </p:grpSp>
      <p:sp>
        <p:nvSpPr>
          <p:cNvPr name="TextBox 5" id="5"/>
          <p:cNvSpPr txBox="true"/>
          <p:nvPr/>
        </p:nvSpPr>
        <p:spPr>
          <a:xfrm rot="0">
            <a:off x="5787382" y="1167495"/>
            <a:ext cx="11196359" cy="7471052"/>
          </a:xfrm>
          <a:prstGeom prst="rect">
            <a:avLst/>
          </a:prstGeom>
        </p:spPr>
        <p:txBody>
          <a:bodyPr anchor="t" rtlCol="false" tIns="0" lIns="0" bIns="0" rIns="0">
            <a:spAutoFit/>
          </a:bodyPr>
          <a:lstStyle/>
          <a:p>
            <a:pPr algn="l" marL="0" indent="0" lvl="0">
              <a:lnSpc>
                <a:spcPts val="5928"/>
              </a:lnSpc>
              <a:spcBef>
                <a:spcPct val="0"/>
              </a:spcBef>
            </a:pPr>
            <a:r>
              <a:rPr lang="en-US" sz="4560">
                <a:solidFill>
                  <a:srgbClr val="FFFFFF"/>
                </a:solidFill>
                <a:latin typeface="Sifonn"/>
              </a:rPr>
              <a:t>Dennis Rader, also known as BTK ( Bind, torture, kill) was a serial killer. The case took a major turn when he sent a floppy disk to a local news station that was later taken to into evidence by the police. The police were able to recover a deleted word document on the drive, and using the metadata and some other evidence, they pinpointed and arrested him.</a:t>
            </a:r>
          </a:p>
        </p:txBody>
      </p:sp>
      <p:sp>
        <p:nvSpPr>
          <p:cNvPr name="TextBox 6" id="6"/>
          <p:cNvSpPr txBox="true"/>
          <p:nvPr/>
        </p:nvSpPr>
        <p:spPr>
          <a:xfrm rot="0">
            <a:off x="418597" y="3099142"/>
            <a:ext cx="5619506" cy="3676650"/>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FFFFFF"/>
                </a:solidFill>
                <a:latin typeface="Sifonn Bold"/>
              </a:rPr>
              <a:t>A real world example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grpSp>
        <p:nvGrpSpPr>
          <p:cNvPr name="Group 3" id="3"/>
          <p:cNvGrpSpPr/>
          <p:nvPr/>
        </p:nvGrpSpPr>
        <p:grpSpPr>
          <a:xfrm rot="0">
            <a:off x="1697320" y="3072726"/>
            <a:ext cx="7000610" cy="2878999"/>
            <a:chOff x="0" y="0"/>
            <a:chExt cx="5420212" cy="2229061"/>
          </a:xfrm>
        </p:grpSpPr>
        <p:sp>
          <p:nvSpPr>
            <p:cNvPr name="Freeform 4" id="4"/>
            <p:cNvSpPr/>
            <p:nvPr/>
          </p:nvSpPr>
          <p:spPr>
            <a:xfrm flipH="false" flipV="false" rot="0">
              <a:off x="0" y="0"/>
              <a:ext cx="5420212" cy="2229061"/>
            </a:xfrm>
            <a:custGeom>
              <a:avLst/>
              <a:gdLst/>
              <a:ahLst/>
              <a:cxnLst/>
              <a:rect r="r" b="b" t="t" l="l"/>
              <a:pathLst>
                <a:path h="2229061" w="5420212">
                  <a:moveTo>
                    <a:pt x="5295752" y="2229060"/>
                  </a:moveTo>
                  <a:lnTo>
                    <a:pt x="124460" y="2229060"/>
                  </a:lnTo>
                  <a:cubicBezTo>
                    <a:pt x="55880" y="2229060"/>
                    <a:pt x="0" y="2173181"/>
                    <a:pt x="0" y="2104600"/>
                  </a:cubicBezTo>
                  <a:lnTo>
                    <a:pt x="0" y="124460"/>
                  </a:lnTo>
                  <a:cubicBezTo>
                    <a:pt x="0" y="55880"/>
                    <a:pt x="55880" y="0"/>
                    <a:pt x="124460" y="0"/>
                  </a:cubicBezTo>
                  <a:lnTo>
                    <a:pt x="5295752" y="0"/>
                  </a:lnTo>
                  <a:cubicBezTo>
                    <a:pt x="5364332" y="0"/>
                    <a:pt x="5420212" y="55880"/>
                    <a:pt x="5420212" y="124460"/>
                  </a:cubicBezTo>
                  <a:lnTo>
                    <a:pt x="5420212" y="2104601"/>
                  </a:lnTo>
                  <a:cubicBezTo>
                    <a:pt x="5420212" y="2173181"/>
                    <a:pt x="5364332" y="2229061"/>
                    <a:pt x="5295752" y="2229061"/>
                  </a:cubicBezTo>
                  <a:close/>
                </a:path>
              </a:pathLst>
            </a:custGeom>
            <a:solidFill>
              <a:srgbClr val="4A83A1"/>
            </a:solidFill>
          </p:spPr>
        </p:sp>
      </p:grpSp>
      <p:grpSp>
        <p:nvGrpSpPr>
          <p:cNvPr name="Group 5" id="5"/>
          <p:cNvGrpSpPr/>
          <p:nvPr/>
        </p:nvGrpSpPr>
        <p:grpSpPr>
          <a:xfrm rot="0">
            <a:off x="1919862" y="6398351"/>
            <a:ext cx="7000610" cy="2859949"/>
            <a:chOff x="0" y="0"/>
            <a:chExt cx="5420212" cy="2214311"/>
          </a:xfrm>
        </p:grpSpPr>
        <p:sp>
          <p:nvSpPr>
            <p:cNvPr name="Freeform 6" id="6"/>
            <p:cNvSpPr/>
            <p:nvPr/>
          </p:nvSpPr>
          <p:spPr>
            <a:xfrm flipH="false" flipV="false" rot="0">
              <a:off x="0" y="0"/>
              <a:ext cx="5420212" cy="2214311"/>
            </a:xfrm>
            <a:custGeom>
              <a:avLst/>
              <a:gdLst/>
              <a:ahLst/>
              <a:cxnLst/>
              <a:rect r="r" b="b" t="t" l="l"/>
              <a:pathLst>
                <a:path h="2214311" w="5420212">
                  <a:moveTo>
                    <a:pt x="5295752" y="2214311"/>
                  </a:moveTo>
                  <a:lnTo>
                    <a:pt x="124460" y="2214311"/>
                  </a:lnTo>
                  <a:cubicBezTo>
                    <a:pt x="55880" y="2214311"/>
                    <a:pt x="0" y="2158431"/>
                    <a:pt x="0" y="2089851"/>
                  </a:cubicBezTo>
                  <a:lnTo>
                    <a:pt x="0" y="124460"/>
                  </a:lnTo>
                  <a:cubicBezTo>
                    <a:pt x="0" y="55880"/>
                    <a:pt x="55880" y="0"/>
                    <a:pt x="124460" y="0"/>
                  </a:cubicBezTo>
                  <a:lnTo>
                    <a:pt x="5295752" y="0"/>
                  </a:lnTo>
                  <a:cubicBezTo>
                    <a:pt x="5364332" y="0"/>
                    <a:pt x="5420212" y="55880"/>
                    <a:pt x="5420212" y="124460"/>
                  </a:cubicBezTo>
                  <a:lnTo>
                    <a:pt x="5420212" y="2089851"/>
                  </a:lnTo>
                  <a:cubicBezTo>
                    <a:pt x="5420212" y="2158431"/>
                    <a:pt x="5364332" y="2214311"/>
                    <a:pt x="5295752" y="2214311"/>
                  </a:cubicBezTo>
                  <a:close/>
                </a:path>
              </a:pathLst>
            </a:custGeom>
            <a:solidFill>
              <a:srgbClr val="4A83A1"/>
            </a:solidFill>
          </p:spPr>
        </p:sp>
      </p:grpSp>
      <p:grpSp>
        <p:nvGrpSpPr>
          <p:cNvPr name="Group 7" id="7"/>
          <p:cNvGrpSpPr/>
          <p:nvPr/>
        </p:nvGrpSpPr>
        <p:grpSpPr>
          <a:xfrm rot="0">
            <a:off x="9367528" y="3072726"/>
            <a:ext cx="7000610" cy="2878999"/>
            <a:chOff x="0" y="0"/>
            <a:chExt cx="5420212" cy="2229061"/>
          </a:xfrm>
        </p:grpSpPr>
        <p:sp>
          <p:nvSpPr>
            <p:cNvPr name="Freeform 8" id="8"/>
            <p:cNvSpPr/>
            <p:nvPr/>
          </p:nvSpPr>
          <p:spPr>
            <a:xfrm flipH="false" flipV="false" rot="0">
              <a:off x="0" y="0"/>
              <a:ext cx="5420212" cy="2229061"/>
            </a:xfrm>
            <a:custGeom>
              <a:avLst/>
              <a:gdLst/>
              <a:ahLst/>
              <a:cxnLst/>
              <a:rect r="r" b="b" t="t" l="l"/>
              <a:pathLst>
                <a:path h="2229061" w="5420212">
                  <a:moveTo>
                    <a:pt x="5295752" y="2229060"/>
                  </a:moveTo>
                  <a:lnTo>
                    <a:pt x="124460" y="2229060"/>
                  </a:lnTo>
                  <a:cubicBezTo>
                    <a:pt x="55880" y="2229060"/>
                    <a:pt x="0" y="2173181"/>
                    <a:pt x="0" y="2104600"/>
                  </a:cubicBezTo>
                  <a:lnTo>
                    <a:pt x="0" y="124460"/>
                  </a:lnTo>
                  <a:cubicBezTo>
                    <a:pt x="0" y="55880"/>
                    <a:pt x="55880" y="0"/>
                    <a:pt x="124460" y="0"/>
                  </a:cubicBezTo>
                  <a:lnTo>
                    <a:pt x="5295752" y="0"/>
                  </a:lnTo>
                  <a:cubicBezTo>
                    <a:pt x="5364332" y="0"/>
                    <a:pt x="5420212" y="55880"/>
                    <a:pt x="5420212" y="124460"/>
                  </a:cubicBezTo>
                  <a:lnTo>
                    <a:pt x="5420212" y="2104601"/>
                  </a:lnTo>
                  <a:cubicBezTo>
                    <a:pt x="5420212" y="2173181"/>
                    <a:pt x="5364332" y="2229061"/>
                    <a:pt x="5295752" y="2229061"/>
                  </a:cubicBezTo>
                  <a:close/>
                </a:path>
              </a:pathLst>
            </a:custGeom>
            <a:solidFill>
              <a:srgbClr val="4A83A1"/>
            </a:solidFill>
          </p:spPr>
        </p:sp>
      </p:grpSp>
      <p:grpSp>
        <p:nvGrpSpPr>
          <p:cNvPr name="Group 9" id="9"/>
          <p:cNvGrpSpPr/>
          <p:nvPr/>
        </p:nvGrpSpPr>
        <p:grpSpPr>
          <a:xfrm rot="0">
            <a:off x="9367528" y="6398351"/>
            <a:ext cx="7000610" cy="2859949"/>
            <a:chOff x="0" y="0"/>
            <a:chExt cx="5420212" cy="2214311"/>
          </a:xfrm>
        </p:grpSpPr>
        <p:sp>
          <p:nvSpPr>
            <p:cNvPr name="Freeform 10" id="10"/>
            <p:cNvSpPr/>
            <p:nvPr/>
          </p:nvSpPr>
          <p:spPr>
            <a:xfrm flipH="false" flipV="false" rot="0">
              <a:off x="0" y="0"/>
              <a:ext cx="5420212" cy="2214311"/>
            </a:xfrm>
            <a:custGeom>
              <a:avLst/>
              <a:gdLst/>
              <a:ahLst/>
              <a:cxnLst/>
              <a:rect r="r" b="b" t="t" l="l"/>
              <a:pathLst>
                <a:path h="2214311" w="5420212">
                  <a:moveTo>
                    <a:pt x="5295752" y="2214311"/>
                  </a:moveTo>
                  <a:lnTo>
                    <a:pt x="124460" y="2214311"/>
                  </a:lnTo>
                  <a:cubicBezTo>
                    <a:pt x="55880" y="2214311"/>
                    <a:pt x="0" y="2158431"/>
                    <a:pt x="0" y="2089851"/>
                  </a:cubicBezTo>
                  <a:lnTo>
                    <a:pt x="0" y="124460"/>
                  </a:lnTo>
                  <a:cubicBezTo>
                    <a:pt x="0" y="55880"/>
                    <a:pt x="55880" y="0"/>
                    <a:pt x="124460" y="0"/>
                  </a:cubicBezTo>
                  <a:lnTo>
                    <a:pt x="5295752" y="0"/>
                  </a:lnTo>
                  <a:cubicBezTo>
                    <a:pt x="5364332" y="0"/>
                    <a:pt x="5420212" y="55880"/>
                    <a:pt x="5420212" y="124460"/>
                  </a:cubicBezTo>
                  <a:lnTo>
                    <a:pt x="5420212" y="2089851"/>
                  </a:lnTo>
                  <a:cubicBezTo>
                    <a:pt x="5420212" y="2158431"/>
                    <a:pt x="5364332" y="2214311"/>
                    <a:pt x="5295752" y="2214311"/>
                  </a:cubicBezTo>
                  <a:close/>
                </a:path>
              </a:pathLst>
            </a:custGeom>
            <a:solidFill>
              <a:srgbClr val="4A83A1"/>
            </a:solidFill>
          </p:spPr>
        </p:sp>
      </p:grpSp>
      <p:sp>
        <p:nvSpPr>
          <p:cNvPr name="TextBox 11" id="11"/>
          <p:cNvSpPr txBox="true"/>
          <p:nvPr/>
        </p:nvSpPr>
        <p:spPr>
          <a:xfrm rot="0">
            <a:off x="1697320" y="1386801"/>
            <a:ext cx="14893360"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Examining Log Files</a:t>
            </a:r>
          </a:p>
        </p:txBody>
      </p:sp>
      <p:sp>
        <p:nvSpPr>
          <p:cNvPr name="TextBox 12" id="12"/>
          <p:cNvSpPr txBox="true"/>
          <p:nvPr/>
        </p:nvSpPr>
        <p:spPr>
          <a:xfrm rot="0">
            <a:off x="2462601" y="7557625"/>
            <a:ext cx="5915133" cy="605790"/>
          </a:xfrm>
          <a:prstGeom prst="rect">
            <a:avLst/>
          </a:prstGeom>
        </p:spPr>
        <p:txBody>
          <a:bodyPr anchor="t" rtlCol="false" tIns="0" lIns="0" bIns="0" rIns="0">
            <a:spAutoFit/>
          </a:bodyPr>
          <a:lstStyle/>
          <a:p>
            <a:pPr algn="ctr">
              <a:lnSpc>
                <a:spcPts val="4620"/>
              </a:lnSpc>
            </a:pPr>
            <a:r>
              <a:rPr lang="en-US" sz="4200" spc="-84">
                <a:solidFill>
                  <a:srgbClr val="FFFFFF"/>
                </a:solidFill>
                <a:latin typeface="Sifonn Bold"/>
              </a:rPr>
              <a:t>Windows Registry</a:t>
            </a:r>
          </a:p>
        </p:txBody>
      </p:sp>
      <p:sp>
        <p:nvSpPr>
          <p:cNvPr name="TextBox 13" id="13"/>
          <p:cNvSpPr txBox="true"/>
          <p:nvPr/>
        </p:nvSpPr>
        <p:spPr>
          <a:xfrm rot="0">
            <a:off x="9910266" y="4361628"/>
            <a:ext cx="5915133" cy="605790"/>
          </a:xfrm>
          <a:prstGeom prst="rect">
            <a:avLst/>
          </a:prstGeom>
        </p:spPr>
        <p:txBody>
          <a:bodyPr anchor="t" rtlCol="false" tIns="0" lIns="0" bIns="0" rIns="0">
            <a:spAutoFit/>
          </a:bodyPr>
          <a:lstStyle/>
          <a:p>
            <a:pPr algn="ctr">
              <a:lnSpc>
                <a:spcPts val="4620"/>
              </a:lnSpc>
            </a:pPr>
            <a:r>
              <a:rPr lang="en-US" sz="4200" spc="-84">
                <a:solidFill>
                  <a:srgbClr val="FFFFFF"/>
                </a:solidFill>
                <a:latin typeface="Sifonn Bold"/>
              </a:rPr>
              <a:t>Access security Logs</a:t>
            </a:r>
          </a:p>
        </p:txBody>
      </p:sp>
      <p:sp>
        <p:nvSpPr>
          <p:cNvPr name="TextBox 14" id="14"/>
          <p:cNvSpPr txBox="true"/>
          <p:nvPr/>
        </p:nvSpPr>
        <p:spPr>
          <a:xfrm rot="0">
            <a:off x="9910266" y="7539718"/>
            <a:ext cx="5915133" cy="605790"/>
          </a:xfrm>
          <a:prstGeom prst="rect">
            <a:avLst/>
          </a:prstGeom>
        </p:spPr>
        <p:txBody>
          <a:bodyPr anchor="t" rtlCol="false" tIns="0" lIns="0" bIns="0" rIns="0">
            <a:spAutoFit/>
          </a:bodyPr>
          <a:lstStyle/>
          <a:p>
            <a:pPr algn="ctr">
              <a:lnSpc>
                <a:spcPts val="4620"/>
              </a:lnSpc>
            </a:pPr>
            <a:r>
              <a:rPr lang="en-US" sz="4200" spc="-84">
                <a:solidFill>
                  <a:srgbClr val="FFFFFF"/>
                </a:solidFill>
                <a:latin typeface="Sifonn Bold"/>
              </a:rPr>
              <a:t>Network Logs</a:t>
            </a:r>
          </a:p>
        </p:txBody>
      </p:sp>
      <p:sp>
        <p:nvSpPr>
          <p:cNvPr name="TextBox 15" id="15"/>
          <p:cNvSpPr txBox="true"/>
          <p:nvPr/>
        </p:nvSpPr>
        <p:spPr>
          <a:xfrm rot="0">
            <a:off x="9680697" y="3235494"/>
            <a:ext cx="731749" cy="669036"/>
          </a:xfrm>
          <a:prstGeom prst="rect">
            <a:avLst/>
          </a:prstGeom>
        </p:spPr>
        <p:txBody>
          <a:bodyPr anchor="t" rtlCol="false" tIns="0" lIns="0" bIns="0" rIns="0">
            <a:spAutoFit/>
          </a:bodyPr>
          <a:lstStyle/>
          <a:p>
            <a:pPr algn="l" marL="0" indent="0" lvl="1">
              <a:lnSpc>
                <a:spcPts val="5652"/>
              </a:lnSpc>
              <a:spcBef>
                <a:spcPct val="0"/>
              </a:spcBef>
            </a:pPr>
            <a:r>
              <a:rPr lang="en-US" sz="3600">
                <a:solidFill>
                  <a:srgbClr val="FFFFFF"/>
                </a:solidFill>
                <a:latin typeface="Sifonn Bold"/>
              </a:rPr>
              <a:t>2)</a:t>
            </a:r>
          </a:p>
        </p:txBody>
      </p:sp>
      <p:sp>
        <p:nvSpPr>
          <p:cNvPr name="TextBox 16" id="16"/>
          <p:cNvSpPr txBox="true"/>
          <p:nvPr/>
        </p:nvSpPr>
        <p:spPr>
          <a:xfrm rot="0">
            <a:off x="2096726" y="6551595"/>
            <a:ext cx="731749" cy="669036"/>
          </a:xfrm>
          <a:prstGeom prst="rect">
            <a:avLst/>
          </a:prstGeom>
        </p:spPr>
        <p:txBody>
          <a:bodyPr anchor="t" rtlCol="false" tIns="0" lIns="0" bIns="0" rIns="0">
            <a:spAutoFit/>
          </a:bodyPr>
          <a:lstStyle/>
          <a:p>
            <a:pPr algn="l" marL="0" indent="0" lvl="1">
              <a:lnSpc>
                <a:spcPts val="5652"/>
              </a:lnSpc>
              <a:spcBef>
                <a:spcPct val="0"/>
              </a:spcBef>
            </a:pPr>
            <a:r>
              <a:rPr lang="en-US" sz="3600">
                <a:solidFill>
                  <a:srgbClr val="FFFFFF"/>
                </a:solidFill>
                <a:latin typeface="Sifonn"/>
              </a:rPr>
              <a:t>3)</a:t>
            </a:r>
          </a:p>
        </p:txBody>
      </p:sp>
      <p:sp>
        <p:nvSpPr>
          <p:cNvPr name="TextBox 17" id="17"/>
          <p:cNvSpPr txBox="true"/>
          <p:nvPr/>
        </p:nvSpPr>
        <p:spPr>
          <a:xfrm rot="0">
            <a:off x="9680697" y="6551595"/>
            <a:ext cx="731749" cy="669036"/>
          </a:xfrm>
          <a:prstGeom prst="rect">
            <a:avLst/>
          </a:prstGeom>
        </p:spPr>
        <p:txBody>
          <a:bodyPr anchor="t" rtlCol="false" tIns="0" lIns="0" bIns="0" rIns="0">
            <a:spAutoFit/>
          </a:bodyPr>
          <a:lstStyle/>
          <a:p>
            <a:pPr algn="l" marL="0" indent="0" lvl="1">
              <a:lnSpc>
                <a:spcPts val="5652"/>
              </a:lnSpc>
              <a:spcBef>
                <a:spcPct val="0"/>
              </a:spcBef>
            </a:pPr>
            <a:r>
              <a:rPr lang="en-US" sz="3600">
                <a:solidFill>
                  <a:srgbClr val="FFFFFF"/>
                </a:solidFill>
                <a:latin typeface="Sifonn"/>
              </a:rPr>
              <a:t>4)</a:t>
            </a:r>
          </a:p>
        </p:txBody>
      </p:sp>
      <p:sp>
        <p:nvSpPr>
          <p:cNvPr name="TextBox 18" id="18"/>
          <p:cNvSpPr txBox="true"/>
          <p:nvPr/>
        </p:nvSpPr>
        <p:spPr>
          <a:xfrm rot="0">
            <a:off x="2096726" y="3235494"/>
            <a:ext cx="731749" cy="669036"/>
          </a:xfrm>
          <a:prstGeom prst="rect">
            <a:avLst/>
          </a:prstGeom>
        </p:spPr>
        <p:txBody>
          <a:bodyPr anchor="t" rtlCol="false" tIns="0" lIns="0" bIns="0" rIns="0">
            <a:spAutoFit/>
          </a:bodyPr>
          <a:lstStyle/>
          <a:p>
            <a:pPr algn="l" marL="0" indent="0" lvl="1">
              <a:lnSpc>
                <a:spcPts val="5652"/>
              </a:lnSpc>
              <a:spcBef>
                <a:spcPct val="0"/>
              </a:spcBef>
            </a:pPr>
            <a:r>
              <a:rPr lang="en-US" sz="3600">
                <a:solidFill>
                  <a:srgbClr val="FFFFFF"/>
                </a:solidFill>
                <a:latin typeface="Sifonn"/>
              </a:rPr>
              <a:t>1)</a:t>
            </a:r>
          </a:p>
        </p:txBody>
      </p:sp>
      <p:sp>
        <p:nvSpPr>
          <p:cNvPr name="TextBox 19" id="19"/>
          <p:cNvSpPr txBox="true"/>
          <p:nvPr/>
        </p:nvSpPr>
        <p:spPr>
          <a:xfrm rot="0">
            <a:off x="1435781" y="4189668"/>
            <a:ext cx="6548262" cy="673690"/>
          </a:xfrm>
          <a:prstGeom prst="rect">
            <a:avLst/>
          </a:prstGeom>
        </p:spPr>
        <p:txBody>
          <a:bodyPr anchor="t" rtlCol="false" tIns="0" lIns="0" bIns="0" rIns="0">
            <a:spAutoFit/>
          </a:bodyPr>
          <a:lstStyle/>
          <a:p>
            <a:pPr algn="ctr">
              <a:lnSpc>
                <a:spcPts val="5114"/>
              </a:lnSpc>
            </a:pPr>
            <a:r>
              <a:rPr lang="en-US" sz="4649" spc="-92">
                <a:solidFill>
                  <a:srgbClr val="FFFFFF"/>
                </a:solidFill>
                <a:latin typeface="Sifonn Bold"/>
              </a:rPr>
              <a:t>Event Logs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301106" y="1625663"/>
            <a:ext cx="17295730" cy="8219623"/>
          </a:xfrm>
          <a:custGeom>
            <a:avLst/>
            <a:gdLst/>
            <a:ahLst/>
            <a:cxnLst/>
            <a:rect r="r" b="b" t="t" l="l"/>
            <a:pathLst>
              <a:path h="8219623" w="17295730">
                <a:moveTo>
                  <a:pt x="0" y="0"/>
                </a:moveTo>
                <a:lnTo>
                  <a:pt x="17295730" y="0"/>
                </a:lnTo>
                <a:lnTo>
                  <a:pt x="17295730" y="8219622"/>
                </a:lnTo>
                <a:lnTo>
                  <a:pt x="0" y="8219622"/>
                </a:lnTo>
                <a:lnTo>
                  <a:pt x="0" y="0"/>
                </a:lnTo>
                <a:close/>
              </a:path>
            </a:pathLst>
          </a:custGeom>
          <a:blipFill>
            <a:blip r:embed="rId3"/>
            <a:stretch>
              <a:fillRect l="-3985" t="0" r="-3985" b="0"/>
            </a:stretch>
          </a:blipFill>
        </p:spPr>
      </p:sp>
      <p:sp>
        <p:nvSpPr>
          <p:cNvPr name="TextBox 4" id="4"/>
          <p:cNvSpPr txBox="true"/>
          <p:nvPr/>
        </p:nvSpPr>
        <p:spPr>
          <a:xfrm rot="0">
            <a:off x="104273" y="658066"/>
            <a:ext cx="5657077"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Event Logs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 r="0" b="-333"/>
            </a:stretch>
          </a:blipFill>
        </p:spPr>
      </p:sp>
      <p:grpSp>
        <p:nvGrpSpPr>
          <p:cNvPr name="Group 3" id="3"/>
          <p:cNvGrpSpPr/>
          <p:nvPr/>
        </p:nvGrpSpPr>
        <p:grpSpPr>
          <a:xfrm rot="0">
            <a:off x="684707" y="1817654"/>
            <a:ext cx="16435364" cy="7440646"/>
            <a:chOff x="0" y="0"/>
            <a:chExt cx="2300841" cy="1041641"/>
          </a:xfrm>
        </p:grpSpPr>
        <p:sp>
          <p:nvSpPr>
            <p:cNvPr name="Freeform 4" id="4"/>
            <p:cNvSpPr/>
            <p:nvPr/>
          </p:nvSpPr>
          <p:spPr>
            <a:xfrm flipH="false" flipV="false" rot="0">
              <a:off x="0" y="0"/>
              <a:ext cx="2300841" cy="1041641"/>
            </a:xfrm>
            <a:custGeom>
              <a:avLst/>
              <a:gdLst/>
              <a:ahLst/>
              <a:cxnLst/>
              <a:rect r="r" b="b" t="t" l="l"/>
              <a:pathLst>
                <a:path h="1041641" w="2300841">
                  <a:moveTo>
                    <a:pt x="2176381" y="1041640"/>
                  </a:moveTo>
                  <a:lnTo>
                    <a:pt x="124460" y="1041640"/>
                  </a:lnTo>
                  <a:cubicBezTo>
                    <a:pt x="55880" y="1041640"/>
                    <a:pt x="0" y="985761"/>
                    <a:pt x="0" y="917180"/>
                  </a:cubicBezTo>
                  <a:lnTo>
                    <a:pt x="0" y="124460"/>
                  </a:lnTo>
                  <a:cubicBezTo>
                    <a:pt x="0" y="55880"/>
                    <a:pt x="55880" y="0"/>
                    <a:pt x="124460" y="0"/>
                  </a:cubicBezTo>
                  <a:lnTo>
                    <a:pt x="2176381" y="0"/>
                  </a:lnTo>
                  <a:cubicBezTo>
                    <a:pt x="2244961" y="0"/>
                    <a:pt x="2300841" y="55880"/>
                    <a:pt x="2300841" y="124460"/>
                  </a:cubicBezTo>
                  <a:lnTo>
                    <a:pt x="2300841" y="917181"/>
                  </a:lnTo>
                  <a:cubicBezTo>
                    <a:pt x="2300841" y="985761"/>
                    <a:pt x="2244961" y="1041641"/>
                    <a:pt x="2176381" y="1041641"/>
                  </a:cubicBezTo>
                  <a:close/>
                </a:path>
              </a:pathLst>
            </a:custGeom>
            <a:solidFill>
              <a:srgbClr val="4A83A1"/>
            </a:solidFill>
          </p:spPr>
        </p:sp>
      </p:grpSp>
      <p:sp>
        <p:nvSpPr>
          <p:cNvPr name="TextBox 5" id="5"/>
          <p:cNvSpPr txBox="true"/>
          <p:nvPr/>
        </p:nvSpPr>
        <p:spPr>
          <a:xfrm rot="0">
            <a:off x="1196942" y="2572822"/>
            <a:ext cx="15046930" cy="6289560"/>
          </a:xfrm>
          <a:prstGeom prst="rect">
            <a:avLst/>
          </a:prstGeom>
        </p:spPr>
        <p:txBody>
          <a:bodyPr anchor="t" rtlCol="false" tIns="0" lIns="0" bIns="0" rIns="0">
            <a:spAutoFit/>
          </a:bodyPr>
          <a:lstStyle/>
          <a:p>
            <a:pPr algn="l">
              <a:lnSpc>
                <a:spcPts val="8301"/>
              </a:lnSpc>
            </a:pPr>
            <a:r>
              <a:rPr lang="en-US" sz="6385">
                <a:solidFill>
                  <a:srgbClr val="FFFFFF"/>
                </a:solidFill>
                <a:latin typeface="Sifonn"/>
              </a:rPr>
              <a:t> We can look at the followings;</a:t>
            </a:r>
          </a:p>
          <a:p>
            <a:pPr algn="l" marL="1378630" indent="-689315" lvl="1">
              <a:lnSpc>
                <a:spcPts val="8301"/>
              </a:lnSpc>
              <a:buFont typeface="Arial"/>
              <a:buChar char="•"/>
            </a:pPr>
            <a:r>
              <a:rPr lang="en-US" sz="6385">
                <a:solidFill>
                  <a:srgbClr val="FFFFFF"/>
                </a:solidFill>
                <a:latin typeface="Sifonn"/>
              </a:rPr>
              <a:t>Which processes are created from external or internal,</a:t>
            </a:r>
          </a:p>
          <a:p>
            <a:pPr algn="l" marL="1378630" indent="-689315" lvl="1">
              <a:lnSpc>
                <a:spcPts val="8301"/>
              </a:lnSpc>
              <a:buFont typeface="Arial"/>
              <a:buChar char="•"/>
            </a:pPr>
            <a:r>
              <a:rPr lang="en-US" sz="6385">
                <a:solidFill>
                  <a:srgbClr val="FFFFFF"/>
                </a:solidFill>
                <a:latin typeface="Sifonn"/>
              </a:rPr>
              <a:t>Which files are deleted </a:t>
            </a:r>
          </a:p>
          <a:p>
            <a:pPr algn="l" marL="1378630" indent="-689315" lvl="1">
              <a:lnSpc>
                <a:spcPts val="8301"/>
              </a:lnSpc>
              <a:buFont typeface="Arial"/>
              <a:buChar char="•"/>
            </a:pPr>
            <a:r>
              <a:rPr lang="en-US" sz="6385">
                <a:solidFill>
                  <a:srgbClr val="FFFFFF"/>
                </a:solidFill>
                <a:latin typeface="Sifonn"/>
              </a:rPr>
              <a:t>Which files are changed etc.</a:t>
            </a:r>
          </a:p>
          <a:p>
            <a:pPr algn="l" marL="0" indent="0" lvl="0">
              <a:lnSpc>
                <a:spcPts val="8301"/>
              </a:lnSpc>
              <a:spcBef>
                <a:spcPct val="0"/>
              </a:spcBef>
            </a:pPr>
          </a:p>
        </p:txBody>
      </p:sp>
      <p:sp>
        <p:nvSpPr>
          <p:cNvPr name="TextBox 6" id="6"/>
          <p:cNvSpPr txBox="true"/>
          <p:nvPr/>
        </p:nvSpPr>
        <p:spPr>
          <a:xfrm rot="0">
            <a:off x="554175" y="400050"/>
            <a:ext cx="6687186" cy="1238250"/>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FFFFFF"/>
                </a:solidFill>
                <a:latin typeface="Sifonn Bold"/>
              </a:rPr>
              <a:t>Windows Logs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999" r="0" b="-3000"/>
            </a:stretch>
          </a:blipFill>
        </p:spPr>
      </p:sp>
      <p:sp>
        <p:nvSpPr>
          <p:cNvPr name="Freeform 3" id="3"/>
          <p:cNvSpPr/>
          <p:nvPr/>
        </p:nvSpPr>
        <p:spPr>
          <a:xfrm flipH="false" flipV="false" rot="0">
            <a:off x="0" y="0"/>
            <a:ext cx="18288000" cy="10231581"/>
          </a:xfrm>
          <a:custGeom>
            <a:avLst/>
            <a:gdLst/>
            <a:ahLst/>
            <a:cxnLst/>
            <a:rect r="r" b="b" t="t" l="l"/>
            <a:pathLst>
              <a:path h="10231581" w="18288000">
                <a:moveTo>
                  <a:pt x="0" y="0"/>
                </a:moveTo>
                <a:lnTo>
                  <a:pt x="18288000" y="0"/>
                </a:lnTo>
                <a:lnTo>
                  <a:pt x="18288000" y="10231581"/>
                </a:lnTo>
                <a:lnTo>
                  <a:pt x="0" y="10231581"/>
                </a:lnTo>
                <a:lnTo>
                  <a:pt x="0" y="0"/>
                </a:lnTo>
                <a:close/>
              </a:path>
            </a:pathLst>
          </a:custGeom>
          <a:blipFill>
            <a:blip r:embed="rId3"/>
            <a:stretch>
              <a:fillRect l="0" t="0" r="-7905"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999" r="0" b="-3000"/>
            </a:stretch>
          </a:blipFill>
        </p:spPr>
      </p:sp>
      <p:grpSp>
        <p:nvGrpSpPr>
          <p:cNvPr name="Group 3" id="3"/>
          <p:cNvGrpSpPr/>
          <p:nvPr/>
        </p:nvGrpSpPr>
        <p:grpSpPr>
          <a:xfrm rot="0">
            <a:off x="406735" y="1773413"/>
            <a:ext cx="17132523" cy="7484887"/>
            <a:chOff x="0" y="0"/>
            <a:chExt cx="10957865" cy="4787292"/>
          </a:xfrm>
        </p:grpSpPr>
        <p:sp>
          <p:nvSpPr>
            <p:cNvPr name="Freeform 4" id="4"/>
            <p:cNvSpPr/>
            <p:nvPr/>
          </p:nvSpPr>
          <p:spPr>
            <a:xfrm flipH="false" flipV="false" rot="0">
              <a:off x="0" y="0"/>
              <a:ext cx="10957865" cy="4787292"/>
            </a:xfrm>
            <a:custGeom>
              <a:avLst/>
              <a:gdLst/>
              <a:ahLst/>
              <a:cxnLst/>
              <a:rect r="r" b="b" t="t" l="l"/>
              <a:pathLst>
                <a:path h="4787292" w="10957865">
                  <a:moveTo>
                    <a:pt x="10833405" y="4787292"/>
                  </a:moveTo>
                  <a:lnTo>
                    <a:pt x="124460" y="4787292"/>
                  </a:lnTo>
                  <a:cubicBezTo>
                    <a:pt x="55880" y="4787292"/>
                    <a:pt x="0" y="4731412"/>
                    <a:pt x="0" y="4662832"/>
                  </a:cubicBezTo>
                  <a:lnTo>
                    <a:pt x="0" y="124460"/>
                  </a:lnTo>
                  <a:cubicBezTo>
                    <a:pt x="0" y="55880"/>
                    <a:pt x="55880" y="0"/>
                    <a:pt x="124460" y="0"/>
                  </a:cubicBezTo>
                  <a:lnTo>
                    <a:pt x="10833405" y="0"/>
                  </a:lnTo>
                  <a:cubicBezTo>
                    <a:pt x="10901986" y="0"/>
                    <a:pt x="10957865" y="55880"/>
                    <a:pt x="10957865" y="124460"/>
                  </a:cubicBezTo>
                  <a:lnTo>
                    <a:pt x="10957865" y="4662832"/>
                  </a:lnTo>
                  <a:cubicBezTo>
                    <a:pt x="10957865" y="4731412"/>
                    <a:pt x="10901986" y="4787292"/>
                    <a:pt x="10833405" y="4787292"/>
                  </a:cubicBezTo>
                  <a:close/>
                </a:path>
              </a:pathLst>
            </a:custGeom>
            <a:solidFill>
              <a:srgbClr val="4A83A1"/>
            </a:solidFill>
          </p:spPr>
        </p:sp>
      </p:grpSp>
      <p:sp>
        <p:nvSpPr>
          <p:cNvPr name="TextBox 5" id="5"/>
          <p:cNvSpPr txBox="true"/>
          <p:nvPr/>
        </p:nvSpPr>
        <p:spPr>
          <a:xfrm rot="0">
            <a:off x="0" y="636847"/>
            <a:ext cx="14062942" cy="123825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FFFFFF"/>
                </a:solidFill>
                <a:latin typeface="Sifonn"/>
              </a:rPr>
              <a:t>Windows Registry </a:t>
            </a:r>
          </a:p>
        </p:txBody>
      </p:sp>
      <p:sp>
        <p:nvSpPr>
          <p:cNvPr name="TextBox 6" id="6"/>
          <p:cNvSpPr txBox="true"/>
          <p:nvPr/>
        </p:nvSpPr>
        <p:spPr>
          <a:xfrm rot="0">
            <a:off x="406735" y="2175913"/>
            <a:ext cx="16659994" cy="7014580"/>
          </a:xfrm>
          <a:prstGeom prst="rect">
            <a:avLst/>
          </a:prstGeom>
        </p:spPr>
        <p:txBody>
          <a:bodyPr anchor="t" rtlCol="false" tIns="0" lIns="0" bIns="0" rIns="0">
            <a:spAutoFit/>
          </a:bodyPr>
          <a:lstStyle/>
          <a:p>
            <a:pPr algn="l">
              <a:lnSpc>
                <a:spcPts val="5588"/>
              </a:lnSpc>
              <a:spcBef>
                <a:spcPct val="0"/>
              </a:spcBef>
            </a:pPr>
            <a:r>
              <a:rPr lang="en-US" sz="3559">
                <a:solidFill>
                  <a:srgbClr val="FFFFFF"/>
                </a:solidFill>
                <a:latin typeface="Sifonn Bold"/>
              </a:rPr>
              <a:t>The Windows Registry Editor (regedit) is a graphical tool in the Microsoft Windows operating system (OS) that enables authorized users to view the Windows registry and make changes. We can find most of the registry on Windows file system on the location “C:\Windows\System32\config”</a:t>
            </a:r>
          </a:p>
          <a:p>
            <a:pPr algn="l">
              <a:lnSpc>
                <a:spcPts val="5588"/>
              </a:lnSpc>
              <a:spcBef>
                <a:spcPct val="0"/>
              </a:spcBef>
            </a:pPr>
            <a:r>
              <a:rPr lang="en-US" sz="3559">
                <a:solidFill>
                  <a:srgbClr val="FFFFFF"/>
                </a:solidFill>
                <a:latin typeface="Sifonn Bold"/>
              </a:rPr>
              <a:t>The following hives are important:</a:t>
            </a:r>
          </a:p>
          <a:p>
            <a:pPr algn="l">
              <a:lnSpc>
                <a:spcPts val="5588"/>
              </a:lnSpc>
              <a:spcBef>
                <a:spcPct val="0"/>
              </a:spcBef>
            </a:pPr>
            <a:r>
              <a:rPr lang="en-US" sz="3559">
                <a:solidFill>
                  <a:srgbClr val="FFFFFF"/>
                </a:solidFill>
                <a:latin typeface="Sifonn Bold"/>
              </a:rPr>
              <a:t>DEFAULT</a:t>
            </a:r>
          </a:p>
          <a:p>
            <a:pPr algn="l">
              <a:lnSpc>
                <a:spcPts val="5588"/>
              </a:lnSpc>
              <a:spcBef>
                <a:spcPct val="0"/>
              </a:spcBef>
            </a:pPr>
            <a:r>
              <a:rPr lang="en-US" sz="3559">
                <a:solidFill>
                  <a:srgbClr val="FFFFFF"/>
                </a:solidFill>
                <a:latin typeface="Sifonn Bold"/>
              </a:rPr>
              <a:t>SAM</a:t>
            </a:r>
          </a:p>
          <a:p>
            <a:pPr algn="l">
              <a:lnSpc>
                <a:spcPts val="5588"/>
              </a:lnSpc>
              <a:spcBef>
                <a:spcPct val="0"/>
              </a:spcBef>
            </a:pPr>
            <a:r>
              <a:rPr lang="en-US" sz="3559">
                <a:solidFill>
                  <a:srgbClr val="FFFFFF"/>
                </a:solidFill>
                <a:latin typeface="Sifonn Bold"/>
              </a:rPr>
              <a:t>SECURITY</a:t>
            </a:r>
          </a:p>
          <a:p>
            <a:pPr algn="l">
              <a:lnSpc>
                <a:spcPts val="5588"/>
              </a:lnSpc>
              <a:spcBef>
                <a:spcPct val="0"/>
              </a:spcBef>
            </a:pPr>
            <a:r>
              <a:rPr lang="en-US" sz="3559">
                <a:solidFill>
                  <a:srgbClr val="FFFFFF"/>
                </a:solidFill>
                <a:latin typeface="Sifonn Bold"/>
              </a:rPr>
              <a:t>SOFTWARE</a:t>
            </a:r>
          </a:p>
          <a:p>
            <a:pPr algn="l">
              <a:lnSpc>
                <a:spcPts val="5588"/>
              </a:lnSpc>
              <a:spcBef>
                <a:spcPct val="0"/>
              </a:spcBef>
            </a:pPr>
            <a:r>
              <a:rPr lang="en-US" sz="3559">
                <a:solidFill>
                  <a:srgbClr val="FFFFFF"/>
                </a:solidFill>
                <a:latin typeface="Sifonn Bold"/>
              </a:rPr>
              <a:t>SYSTEM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251" t="-85343" r="-1291" b="-44202"/>
            </a:stretch>
          </a:blipFill>
        </p:spPr>
      </p:sp>
      <p:sp>
        <p:nvSpPr>
          <p:cNvPr name="TextBox 3" id="3"/>
          <p:cNvSpPr txBox="true"/>
          <p:nvPr/>
        </p:nvSpPr>
        <p:spPr>
          <a:xfrm rot="0">
            <a:off x="10208224" y="663820"/>
            <a:ext cx="6567992"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Blue Team</a:t>
            </a:r>
          </a:p>
        </p:txBody>
      </p:sp>
      <p:grpSp>
        <p:nvGrpSpPr>
          <p:cNvPr name="Group 4" id="4"/>
          <p:cNvGrpSpPr/>
          <p:nvPr/>
        </p:nvGrpSpPr>
        <p:grpSpPr>
          <a:xfrm rot="0">
            <a:off x="9492413" y="2002235"/>
            <a:ext cx="7999613" cy="6645353"/>
            <a:chOff x="0" y="0"/>
            <a:chExt cx="6492607" cy="5393469"/>
          </a:xfrm>
        </p:grpSpPr>
        <p:sp>
          <p:nvSpPr>
            <p:cNvPr name="Freeform 5" id="5"/>
            <p:cNvSpPr/>
            <p:nvPr/>
          </p:nvSpPr>
          <p:spPr>
            <a:xfrm flipH="false" flipV="false" rot="0">
              <a:off x="0" y="0"/>
              <a:ext cx="6492607" cy="5393469"/>
            </a:xfrm>
            <a:custGeom>
              <a:avLst/>
              <a:gdLst/>
              <a:ahLst/>
              <a:cxnLst/>
              <a:rect r="r" b="b" t="t" l="l"/>
              <a:pathLst>
                <a:path h="5393469" w="6492607">
                  <a:moveTo>
                    <a:pt x="6368147" y="5393469"/>
                  </a:moveTo>
                  <a:lnTo>
                    <a:pt x="124460" y="5393469"/>
                  </a:lnTo>
                  <a:cubicBezTo>
                    <a:pt x="55880" y="5393469"/>
                    <a:pt x="0" y="5337589"/>
                    <a:pt x="0" y="5269009"/>
                  </a:cubicBezTo>
                  <a:lnTo>
                    <a:pt x="0" y="124460"/>
                  </a:lnTo>
                  <a:cubicBezTo>
                    <a:pt x="0" y="55880"/>
                    <a:pt x="55880" y="0"/>
                    <a:pt x="124460" y="0"/>
                  </a:cubicBezTo>
                  <a:lnTo>
                    <a:pt x="6368147" y="0"/>
                  </a:lnTo>
                  <a:cubicBezTo>
                    <a:pt x="6436727" y="0"/>
                    <a:pt x="6492607" y="55880"/>
                    <a:pt x="6492607" y="124460"/>
                  </a:cubicBezTo>
                  <a:lnTo>
                    <a:pt x="6492607" y="5269009"/>
                  </a:lnTo>
                  <a:cubicBezTo>
                    <a:pt x="6492607" y="5337589"/>
                    <a:pt x="6436727" y="5393469"/>
                    <a:pt x="6368147" y="5393469"/>
                  </a:cubicBezTo>
                  <a:close/>
                </a:path>
              </a:pathLst>
            </a:custGeom>
            <a:solidFill>
              <a:srgbClr val="4A83A1"/>
            </a:solidFill>
          </p:spPr>
        </p:sp>
      </p:grpSp>
      <p:grpSp>
        <p:nvGrpSpPr>
          <p:cNvPr name="Group 6" id="6"/>
          <p:cNvGrpSpPr/>
          <p:nvPr/>
        </p:nvGrpSpPr>
        <p:grpSpPr>
          <a:xfrm rot="0">
            <a:off x="1144387" y="2002235"/>
            <a:ext cx="7999613" cy="6645353"/>
            <a:chOff x="0" y="0"/>
            <a:chExt cx="6492607" cy="5393469"/>
          </a:xfrm>
        </p:grpSpPr>
        <p:sp>
          <p:nvSpPr>
            <p:cNvPr name="Freeform 7" id="7"/>
            <p:cNvSpPr/>
            <p:nvPr/>
          </p:nvSpPr>
          <p:spPr>
            <a:xfrm flipH="false" flipV="false" rot="0">
              <a:off x="0" y="0"/>
              <a:ext cx="6492607" cy="5393469"/>
            </a:xfrm>
            <a:custGeom>
              <a:avLst/>
              <a:gdLst/>
              <a:ahLst/>
              <a:cxnLst/>
              <a:rect r="r" b="b" t="t" l="l"/>
              <a:pathLst>
                <a:path h="5393469" w="6492607">
                  <a:moveTo>
                    <a:pt x="6368147" y="5393469"/>
                  </a:moveTo>
                  <a:lnTo>
                    <a:pt x="124460" y="5393469"/>
                  </a:lnTo>
                  <a:cubicBezTo>
                    <a:pt x="55880" y="5393469"/>
                    <a:pt x="0" y="5337589"/>
                    <a:pt x="0" y="5269009"/>
                  </a:cubicBezTo>
                  <a:lnTo>
                    <a:pt x="0" y="124460"/>
                  </a:lnTo>
                  <a:cubicBezTo>
                    <a:pt x="0" y="55880"/>
                    <a:pt x="55880" y="0"/>
                    <a:pt x="124460" y="0"/>
                  </a:cubicBezTo>
                  <a:lnTo>
                    <a:pt x="6368147" y="0"/>
                  </a:lnTo>
                  <a:cubicBezTo>
                    <a:pt x="6436727" y="0"/>
                    <a:pt x="6492607" y="55880"/>
                    <a:pt x="6492607" y="124460"/>
                  </a:cubicBezTo>
                  <a:lnTo>
                    <a:pt x="6492607" y="5269009"/>
                  </a:lnTo>
                  <a:cubicBezTo>
                    <a:pt x="6492607" y="5337589"/>
                    <a:pt x="6436727" y="5393469"/>
                    <a:pt x="6368147" y="5393469"/>
                  </a:cubicBezTo>
                  <a:close/>
                </a:path>
              </a:pathLst>
            </a:custGeom>
            <a:solidFill>
              <a:srgbClr val="4A83A1"/>
            </a:solidFill>
          </p:spPr>
        </p:sp>
      </p:grpSp>
      <p:sp>
        <p:nvSpPr>
          <p:cNvPr name="Freeform 8" id="8"/>
          <p:cNvSpPr/>
          <p:nvPr/>
        </p:nvSpPr>
        <p:spPr>
          <a:xfrm flipH="false" flipV="false" rot="0">
            <a:off x="2562410" y="6648038"/>
            <a:ext cx="5003314" cy="2835211"/>
          </a:xfrm>
          <a:custGeom>
            <a:avLst/>
            <a:gdLst/>
            <a:ahLst/>
            <a:cxnLst/>
            <a:rect r="r" b="b" t="t" l="l"/>
            <a:pathLst>
              <a:path h="2835211" w="5003314">
                <a:moveTo>
                  <a:pt x="0" y="0"/>
                </a:moveTo>
                <a:lnTo>
                  <a:pt x="5003314" y="0"/>
                </a:lnTo>
                <a:lnTo>
                  <a:pt x="5003314" y="2835211"/>
                </a:lnTo>
                <a:lnTo>
                  <a:pt x="0" y="2835211"/>
                </a:lnTo>
                <a:lnTo>
                  <a:pt x="0" y="0"/>
                </a:lnTo>
                <a:close/>
              </a:path>
            </a:pathLst>
          </a:custGeom>
          <a:blipFill>
            <a:blip r:embed="rId3"/>
            <a:stretch>
              <a:fillRect l="0" t="0" r="0" b="0"/>
            </a:stretch>
          </a:blipFill>
        </p:spPr>
      </p:sp>
      <p:sp>
        <p:nvSpPr>
          <p:cNvPr name="Freeform 9" id="9"/>
          <p:cNvSpPr/>
          <p:nvPr/>
        </p:nvSpPr>
        <p:spPr>
          <a:xfrm flipH="false" flipV="false" rot="0">
            <a:off x="11199211" y="6648038"/>
            <a:ext cx="4586017" cy="2841325"/>
          </a:xfrm>
          <a:custGeom>
            <a:avLst/>
            <a:gdLst/>
            <a:ahLst/>
            <a:cxnLst/>
            <a:rect r="r" b="b" t="t" l="l"/>
            <a:pathLst>
              <a:path h="2841325" w="4586017">
                <a:moveTo>
                  <a:pt x="0" y="0"/>
                </a:moveTo>
                <a:lnTo>
                  <a:pt x="4586017" y="0"/>
                </a:lnTo>
                <a:lnTo>
                  <a:pt x="4586017" y="2841325"/>
                </a:lnTo>
                <a:lnTo>
                  <a:pt x="0" y="2841325"/>
                </a:lnTo>
                <a:lnTo>
                  <a:pt x="0" y="0"/>
                </a:lnTo>
                <a:close/>
              </a:path>
            </a:pathLst>
          </a:custGeom>
          <a:blipFill>
            <a:blip r:embed="rId4"/>
            <a:stretch>
              <a:fillRect l="-16594" t="-2581" r="0" b="-4764"/>
            </a:stretch>
          </a:blipFill>
        </p:spPr>
      </p:sp>
      <p:sp>
        <p:nvSpPr>
          <p:cNvPr name="TextBox 10" id="10"/>
          <p:cNvSpPr txBox="true"/>
          <p:nvPr/>
        </p:nvSpPr>
        <p:spPr>
          <a:xfrm rot="0">
            <a:off x="1780071" y="663820"/>
            <a:ext cx="6567992"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Red Team</a:t>
            </a:r>
          </a:p>
        </p:txBody>
      </p:sp>
      <p:sp>
        <p:nvSpPr>
          <p:cNvPr name="TextBox 11" id="11"/>
          <p:cNvSpPr txBox="true"/>
          <p:nvPr/>
        </p:nvSpPr>
        <p:spPr>
          <a:xfrm rot="0">
            <a:off x="9980845" y="2138648"/>
            <a:ext cx="7150864" cy="4694191"/>
          </a:xfrm>
          <a:prstGeom prst="rect">
            <a:avLst/>
          </a:prstGeom>
        </p:spPr>
        <p:txBody>
          <a:bodyPr anchor="t" rtlCol="false" tIns="0" lIns="0" bIns="0" rIns="0">
            <a:spAutoFit/>
          </a:bodyPr>
          <a:lstStyle/>
          <a:p>
            <a:pPr algn="ctr">
              <a:lnSpc>
                <a:spcPts val="4667"/>
              </a:lnSpc>
            </a:pPr>
            <a:r>
              <a:rPr lang="en-US" sz="2972">
                <a:solidFill>
                  <a:srgbClr val="FFFFFF"/>
                </a:solidFill>
                <a:latin typeface="Sifonn Bold"/>
              </a:rPr>
              <a:t>Responsible for defending an enterprise's use of digital assets and information systems against a group of attackers.</a:t>
            </a:r>
          </a:p>
          <a:p>
            <a:pPr algn="ctr">
              <a:lnSpc>
                <a:spcPts val="4667"/>
              </a:lnSpc>
            </a:pPr>
            <a:r>
              <a:rPr lang="en-US" sz="2972">
                <a:solidFill>
                  <a:srgbClr val="FFFFFF"/>
                </a:solidFill>
                <a:latin typeface="Sifonn"/>
              </a:rPr>
              <a:t>It covers detecting, prevention and response threats</a:t>
            </a:r>
          </a:p>
          <a:p>
            <a:pPr algn="ctr">
              <a:lnSpc>
                <a:spcPts val="4667"/>
              </a:lnSpc>
            </a:pPr>
            <a:r>
              <a:rPr lang="en-US" sz="2972">
                <a:solidFill>
                  <a:srgbClr val="FFFFFF"/>
                </a:solidFill>
                <a:latin typeface="Sifonn"/>
              </a:rPr>
              <a:t>Maintaining the internal network</a:t>
            </a:r>
          </a:p>
          <a:p>
            <a:pPr algn="ctr">
              <a:lnSpc>
                <a:spcPts val="4667"/>
              </a:lnSpc>
              <a:spcBef>
                <a:spcPct val="0"/>
              </a:spcBef>
            </a:pPr>
          </a:p>
        </p:txBody>
      </p:sp>
      <p:sp>
        <p:nvSpPr>
          <p:cNvPr name="TextBox 12" id="12"/>
          <p:cNvSpPr txBox="true"/>
          <p:nvPr/>
        </p:nvSpPr>
        <p:spPr>
          <a:xfrm rot="0">
            <a:off x="1431437" y="2138648"/>
            <a:ext cx="7425512" cy="3981717"/>
          </a:xfrm>
          <a:prstGeom prst="rect">
            <a:avLst/>
          </a:prstGeom>
        </p:spPr>
        <p:txBody>
          <a:bodyPr anchor="t" rtlCol="false" tIns="0" lIns="0" bIns="0" rIns="0">
            <a:spAutoFit/>
          </a:bodyPr>
          <a:lstStyle/>
          <a:p>
            <a:pPr algn="ctr">
              <a:lnSpc>
                <a:spcPts val="4524"/>
              </a:lnSpc>
              <a:spcBef>
                <a:spcPct val="0"/>
              </a:spcBef>
            </a:pPr>
            <a:r>
              <a:rPr lang="en-US" sz="2881">
                <a:solidFill>
                  <a:srgbClr val="FFFFFF"/>
                </a:solidFill>
                <a:latin typeface="Sifonn Bold"/>
              </a:rPr>
              <a:t>Simulated adversary, attempting to identify </a:t>
            </a:r>
          </a:p>
          <a:p>
            <a:pPr algn="ctr">
              <a:lnSpc>
                <a:spcPts val="4524"/>
              </a:lnSpc>
              <a:spcBef>
                <a:spcPct val="0"/>
              </a:spcBef>
            </a:pPr>
            <a:r>
              <a:rPr lang="en-US" sz="2881">
                <a:solidFill>
                  <a:srgbClr val="FFFFFF"/>
                </a:solidFill>
                <a:latin typeface="Sifonn Bold"/>
              </a:rPr>
              <a:t>and exploit potential weaknesses withing the organisation's cyber defenses</a:t>
            </a:r>
          </a:p>
          <a:p>
            <a:pPr algn="ctr">
              <a:lnSpc>
                <a:spcPts val="4524"/>
              </a:lnSpc>
              <a:spcBef>
                <a:spcPct val="0"/>
              </a:spcBef>
            </a:pPr>
            <a:r>
              <a:rPr lang="en-US" sz="2881">
                <a:solidFill>
                  <a:srgbClr val="FFFFFF"/>
                </a:solidFill>
                <a:latin typeface="Sifonn Bold"/>
              </a:rPr>
              <a:t>Identifying an attack path that breaches the organisation's security defense through real-world attack techniques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999" r="0" b="-3000"/>
            </a:stretch>
          </a:blipFill>
        </p:spPr>
      </p:sp>
      <p:grpSp>
        <p:nvGrpSpPr>
          <p:cNvPr name="Group 3" id="3"/>
          <p:cNvGrpSpPr/>
          <p:nvPr/>
        </p:nvGrpSpPr>
        <p:grpSpPr>
          <a:xfrm rot="0">
            <a:off x="406735" y="1773413"/>
            <a:ext cx="17132523" cy="7484887"/>
            <a:chOff x="0" y="0"/>
            <a:chExt cx="10957865" cy="4787292"/>
          </a:xfrm>
        </p:grpSpPr>
        <p:sp>
          <p:nvSpPr>
            <p:cNvPr name="Freeform 4" id="4"/>
            <p:cNvSpPr/>
            <p:nvPr/>
          </p:nvSpPr>
          <p:spPr>
            <a:xfrm flipH="false" flipV="false" rot="0">
              <a:off x="0" y="0"/>
              <a:ext cx="10957865" cy="4787292"/>
            </a:xfrm>
            <a:custGeom>
              <a:avLst/>
              <a:gdLst/>
              <a:ahLst/>
              <a:cxnLst/>
              <a:rect r="r" b="b" t="t" l="l"/>
              <a:pathLst>
                <a:path h="4787292" w="10957865">
                  <a:moveTo>
                    <a:pt x="10833405" y="4787292"/>
                  </a:moveTo>
                  <a:lnTo>
                    <a:pt x="124460" y="4787292"/>
                  </a:lnTo>
                  <a:cubicBezTo>
                    <a:pt x="55880" y="4787292"/>
                    <a:pt x="0" y="4731412"/>
                    <a:pt x="0" y="4662832"/>
                  </a:cubicBezTo>
                  <a:lnTo>
                    <a:pt x="0" y="124460"/>
                  </a:lnTo>
                  <a:cubicBezTo>
                    <a:pt x="0" y="55880"/>
                    <a:pt x="55880" y="0"/>
                    <a:pt x="124460" y="0"/>
                  </a:cubicBezTo>
                  <a:lnTo>
                    <a:pt x="10833405" y="0"/>
                  </a:lnTo>
                  <a:cubicBezTo>
                    <a:pt x="10901986" y="0"/>
                    <a:pt x="10957865" y="55880"/>
                    <a:pt x="10957865" y="124460"/>
                  </a:cubicBezTo>
                  <a:lnTo>
                    <a:pt x="10957865" y="4662832"/>
                  </a:lnTo>
                  <a:cubicBezTo>
                    <a:pt x="10957865" y="4731412"/>
                    <a:pt x="10901986" y="4787292"/>
                    <a:pt x="10833405" y="4787292"/>
                  </a:cubicBezTo>
                  <a:close/>
                </a:path>
              </a:pathLst>
            </a:custGeom>
            <a:solidFill>
              <a:srgbClr val="4A83A1"/>
            </a:solidFill>
          </p:spPr>
        </p:sp>
      </p:grpSp>
      <p:sp>
        <p:nvSpPr>
          <p:cNvPr name="TextBox 5" id="5"/>
          <p:cNvSpPr txBox="true"/>
          <p:nvPr/>
        </p:nvSpPr>
        <p:spPr>
          <a:xfrm rot="0">
            <a:off x="814003" y="2074229"/>
            <a:ext cx="16659994" cy="8824330"/>
          </a:xfrm>
          <a:prstGeom prst="rect">
            <a:avLst/>
          </a:prstGeom>
        </p:spPr>
        <p:txBody>
          <a:bodyPr anchor="t" rtlCol="false" tIns="0" lIns="0" bIns="0" rIns="0">
            <a:spAutoFit/>
          </a:bodyPr>
          <a:lstStyle/>
          <a:p>
            <a:pPr algn="l">
              <a:lnSpc>
                <a:spcPts val="5588"/>
              </a:lnSpc>
            </a:pPr>
            <a:r>
              <a:rPr lang="en-US" sz="3559">
                <a:solidFill>
                  <a:srgbClr val="FFFFFF"/>
                </a:solidFill>
                <a:latin typeface="Sifonn Bold"/>
              </a:rPr>
              <a:t>The other important hives are:</a:t>
            </a:r>
          </a:p>
          <a:p>
            <a:pPr algn="l">
              <a:lnSpc>
                <a:spcPts val="5588"/>
              </a:lnSpc>
            </a:pPr>
            <a:r>
              <a:rPr lang="en-US" sz="3559">
                <a:solidFill>
                  <a:srgbClr val="FFFFFF"/>
                </a:solidFill>
                <a:latin typeface="Sifonn Bold"/>
              </a:rPr>
              <a:t>on C:\Users\&lt;username&gt; : </a:t>
            </a:r>
          </a:p>
          <a:p>
            <a:pPr algn="l">
              <a:lnSpc>
                <a:spcPts val="5588"/>
              </a:lnSpc>
            </a:pPr>
            <a:r>
              <a:rPr lang="en-US" sz="3559">
                <a:solidFill>
                  <a:srgbClr val="FFFFFF"/>
                </a:solidFill>
                <a:latin typeface="Sifonn Bold"/>
              </a:rPr>
              <a:t>NTUSER.DAT (mounted on HKEY_CURRENT_USER when a user logs in)</a:t>
            </a:r>
          </a:p>
          <a:p>
            <a:pPr algn="l">
              <a:lnSpc>
                <a:spcPts val="5274"/>
              </a:lnSpc>
            </a:pPr>
            <a:r>
              <a:rPr lang="en-US" sz="3359">
                <a:solidFill>
                  <a:srgbClr val="FFFFFF"/>
                </a:solidFill>
                <a:latin typeface="Sifonn Bold"/>
              </a:rPr>
              <a:t>on C:\Users\&lt;username&gt;\AppData\Local\Microsoft\Windows</a:t>
            </a:r>
          </a:p>
          <a:p>
            <a:pPr algn="l">
              <a:lnSpc>
                <a:spcPts val="5274"/>
              </a:lnSpc>
            </a:pPr>
            <a:r>
              <a:rPr lang="en-US" sz="3359">
                <a:solidFill>
                  <a:srgbClr val="FFFFFF"/>
                </a:solidFill>
                <a:latin typeface="Sifonn Bold"/>
              </a:rPr>
              <a:t>USRCLASS.DAT (mounted on HKEY_CURRENT_USER\Software\CLASSES)</a:t>
            </a:r>
          </a:p>
          <a:p>
            <a:pPr algn="l">
              <a:lnSpc>
                <a:spcPts val="5274"/>
              </a:lnSpc>
            </a:pPr>
            <a:r>
              <a:rPr lang="en-US" sz="3359">
                <a:solidFill>
                  <a:srgbClr val="FFFFFF"/>
                </a:solidFill>
                <a:latin typeface="Sifonn Bold"/>
              </a:rPr>
              <a:t>Amcache Files</a:t>
            </a:r>
          </a:p>
          <a:p>
            <a:pPr algn="l">
              <a:lnSpc>
                <a:spcPts val="5274"/>
              </a:lnSpc>
            </a:pPr>
            <a:r>
              <a:rPr lang="en-US" sz="3359">
                <a:solidFill>
                  <a:srgbClr val="FFFFFF"/>
                </a:solidFill>
                <a:latin typeface="Sifonn Bold"/>
              </a:rPr>
              <a:t>Windows creates this hive to save information on programs that were recently run on the system.</a:t>
            </a:r>
          </a:p>
          <a:p>
            <a:pPr algn="l">
              <a:lnSpc>
                <a:spcPts val="5274"/>
              </a:lnSpc>
            </a:pPr>
            <a:r>
              <a:rPr lang="en-US" sz="3359">
                <a:solidFill>
                  <a:srgbClr val="FFFFFF"/>
                </a:solidFill>
                <a:latin typeface="Sifonn Bold"/>
              </a:rPr>
              <a:t>This files are located at:</a:t>
            </a:r>
          </a:p>
          <a:p>
            <a:pPr algn="l">
              <a:lnSpc>
                <a:spcPts val="5274"/>
              </a:lnSpc>
            </a:pPr>
            <a:r>
              <a:rPr lang="en-US" sz="3359">
                <a:solidFill>
                  <a:srgbClr val="FFFFFF"/>
                </a:solidFill>
                <a:latin typeface="Sifonn Bold"/>
              </a:rPr>
              <a:t>C:\Windows\AppCompat\Programs\Amcache.hve</a:t>
            </a:r>
          </a:p>
          <a:p>
            <a:pPr algn="l">
              <a:lnSpc>
                <a:spcPts val="5274"/>
              </a:lnSpc>
            </a:pPr>
          </a:p>
          <a:p>
            <a:pPr algn="l">
              <a:lnSpc>
                <a:spcPts val="5588"/>
              </a:lnSpc>
            </a:pPr>
          </a:p>
          <a:p>
            <a:pPr algn="l">
              <a:lnSpc>
                <a:spcPts val="5588"/>
              </a:lnSpc>
              <a:spcBef>
                <a:spcPct val="0"/>
              </a:spcBef>
            </a:pPr>
          </a:p>
        </p:txBody>
      </p:sp>
      <p:sp>
        <p:nvSpPr>
          <p:cNvPr name="TextBox 6" id="6"/>
          <p:cNvSpPr txBox="true"/>
          <p:nvPr/>
        </p:nvSpPr>
        <p:spPr>
          <a:xfrm rot="0">
            <a:off x="645098" y="245364"/>
            <a:ext cx="7343024" cy="1226628"/>
          </a:xfrm>
          <a:prstGeom prst="rect">
            <a:avLst/>
          </a:prstGeom>
        </p:spPr>
        <p:txBody>
          <a:bodyPr anchor="t" rtlCol="false" tIns="0" lIns="0" bIns="0" rIns="0">
            <a:spAutoFit/>
          </a:bodyPr>
          <a:lstStyle/>
          <a:p>
            <a:pPr algn="ctr">
              <a:lnSpc>
                <a:spcPts val="10247"/>
              </a:lnSpc>
              <a:spcBef>
                <a:spcPct val="0"/>
              </a:spcBef>
            </a:pPr>
            <a:r>
              <a:rPr lang="en-US" sz="6527">
                <a:solidFill>
                  <a:srgbClr val="FFFFFF"/>
                </a:solidFill>
                <a:latin typeface="Sifonn Bold"/>
              </a:rPr>
              <a:t>Windows Registry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778" t="-35293" r="-847" b="-57958"/>
            </a:stretch>
          </a:blipFill>
        </p:spPr>
      </p:sp>
      <p:grpSp>
        <p:nvGrpSpPr>
          <p:cNvPr name="Group 3" id="3"/>
          <p:cNvGrpSpPr/>
          <p:nvPr/>
        </p:nvGrpSpPr>
        <p:grpSpPr>
          <a:xfrm rot="0">
            <a:off x="648814" y="1672551"/>
            <a:ext cx="16016578" cy="2878999"/>
            <a:chOff x="0" y="0"/>
            <a:chExt cx="12400812" cy="2229061"/>
          </a:xfrm>
        </p:grpSpPr>
        <p:sp>
          <p:nvSpPr>
            <p:cNvPr name="Freeform 4" id="4"/>
            <p:cNvSpPr/>
            <p:nvPr/>
          </p:nvSpPr>
          <p:spPr>
            <a:xfrm flipH="false" flipV="false" rot="0">
              <a:off x="0" y="0"/>
              <a:ext cx="12400812" cy="2229061"/>
            </a:xfrm>
            <a:custGeom>
              <a:avLst/>
              <a:gdLst/>
              <a:ahLst/>
              <a:cxnLst/>
              <a:rect r="r" b="b" t="t" l="l"/>
              <a:pathLst>
                <a:path h="2229061" w="12400812">
                  <a:moveTo>
                    <a:pt x="12276352" y="2229060"/>
                  </a:moveTo>
                  <a:lnTo>
                    <a:pt x="124460" y="2229060"/>
                  </a:lnTo>
                  <a:cubicBezTo>
                    <a:pt x="55880" y="2229060"/>
                    <a:pt x="0" y="2173181"/>
                    <a:pt x="0" y="2104600"/>
                  </a:cubicBezTo>
                  <a:lnTo>
                    <a:pt x="0" y="124460"/>
                  </a:lnTo>
                  <a:cubicBezTo>
                    <a:pt x="0" y="55880"/>
                    <a:pt x="55880" y="0"/>
                    <a:pt x="124460" y="0"/>
                  </a:cubicBezTo>
                  <a:lnTo>
                    <a:pt x="12276352" y="0"/>
                  </a:lnTo>
                  <a:cubicBezTo>
                    <a:pt x="12344933" y="0"/>
                    <a:pt x="12400812" y="55880"/>
                    <a:pt x="12400812" y="124460"/>
                  </a:cubicBezTo>
                  <a:lnTo>
                    <a:pt x="12400812" y="2104601"/>
                  </a:lnTo>
                  <a:cubicBezTo>
                    <a:pt x="12400812" y="2173181"/>
                    <a:pt x="12344933" y="2229061"/>
                    <a:pt x="12276352" y="2229061"/>
                  </a:cubicBezTo>
                  <a:close/>
                </a:path>
              </a:pathLst>
            </a:custGeom>
            <a:solidFill>
              <a:srgbClr val="4A83A1"/>
            </a:solidFill>
          </p:spPr>
        </p:sp>
      </p:grpSp>
      <p:grpSp>
        <p:nvGrpSpPr>
          <p:cNvPr name="Group 5" id="5"/>
          <p:cNvGrpSpPr/>
          <p:nvPr/>
        </p:nvGrpSpPr>
        <p:grpSpPr>
          <a:xfrm rot="0">
            <a:off x="648814" y="4968377"/>
            <a:ext cx="16016578" cy="2249846"/>
            <a:chOff x="0" y="0"/>
            <a:chExt cx="12400812" cy="1741940"/>
          </a:xfrm>
        </p:grpSpPr>
        <p:sp>
          <p:nvSpPr>
            <p:cNvPr name="Freeform 6" id="6"/>
            <p:cNvSpPr/>
            <p:nvPr/>
          </p:nvSpPr>
          <p:spPr>
            <a:xfrm flipH="false" flipV="false" rot="0">
              <a:off x="0" y="0"/>
              <a:ext cx="12400812" cy="1741940"/>
            </a:xfrm>
            <a:custGeom>
              <a:avLst/>
              <a:gdLst/>
              <a:ahLst/>
              <a:cxnLst/>
              <a:rect r="r" b="b" t="t" l="l"/>
              <a:pathLst>
                <a:path h="1741940" w="12400812">
                  <a:moveTo>
                    <a:pt x="12276352" y="1741940"/>
                  </a:moveTo>
                  <a:lnTo>
                    <a:pt x="124460" y="1741940"/>
                  </a:lnTo>
                  <a:cubicBezTo>
                    <a:pt x="55880" y="1741940"/>
                    <a:pt x="0" y="1686060"/>
                    <a:pt x="0" y="1617480"/>
                  </a:cubicBezTo>
                  <a:lnTo>
                    <a:pt x="0" y="124460"/>
                  </a:lnTo>
                  <a:cubicBezTo>
                    <a:pt x="0" y="55880"/>
                    <a:pt x="55880" y="0"/>
                    <a:pt x="124460" y="0"/>
                  </a:cubicBezTo>
                  <a:lnTo>
                    <a:pt x="12276352" y="0"/>
                  </a:lnTo>
                  <a:cubicBezTo>
                    <a:pt x="12344933" y="0"/>
                    <a:pt x="12400812" y="55880"/>
                    <a:pt x="12400812" y="124460"/>
                  </a:cubicBezTo>
                  <a:lnTo>
                    <a:pt x="12400812" y="1617480"/>
                  </a:lnTo>
                  <a:cubicBezTo>
                    <a:pt x="12400812" y="1686060"/>
                    <a:pt x="12344933" y="1741940"/>
                    <a:pt x="12276352" y="1741940"/>
                  </a:cubicBezTo>
                  <a:close/>
                </a:path>
              </a:pathLst>
            </a:custGeom>
            <a:solidFill>
              <a:srgbClr val="4A83A1"/>
            </a:solidFill>
          </p:spPr>
        </p:sp>
      </p:grpSp>
      <p:sp>
        <p:nvSpPr>
          <p:cNvPr name="TextBox 7" id="7"/>
          <p:cNvSpPr txBox="true"/>
          <p:nvPr/>
        </p:nvSpPr>
        <p:spPr>
          <a:xfrm rot="0">
            <a:off x="0" y="434301"/>
            <a:ext cx="14893360"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Transaction Logs and Files</a:t>
            </a:r>
          </a:p>
        </p:txBody>
      </p:sp>
      <p:sp>
        <p:nvSpPr>
          <p:cNvPr name="TextBox 8" id="8"/>
          <p:cNvSpPr txBox="true"/>
          <p:nvPr/>
        </p:nvSpPr>
        <p:spPr>
          <a:xfrm rot="0">
            <a:off x="462818" y="5571422"/>
            <a:ext cx="15778467" cy="1186815"/>
          </a:xfrm>
          <a:prstGeom prst="rect">
            <a:avLst/>
          </a:prstGeom>
        </p:spPr>
        <p:txBody>
          <a:bodyPr anchor="t" rtlCol="false" tIns="0" lIns="0" bIns="0" rIns="0">
            <a:spAutoFit/>
          </a:bodyPr>
          <a:lstStyle/>
          <a:p>
            <a:pPr algn="ctr">
              <a:lnSpc>
                <a:spcPts val="4620"/>
              </a:lnSpc>
            </a:pPr>
            <a:r>
              <a:rPr lang="en-US" sz="4200" spc="-84">
                <a:solidFill>
                  <a:srgbClr val="FFFFFF"/>
                </a:solidFill>
                <a:latin typeface="Sifonn Bold"/>
              </a:rPr>
              <a:t>Windows often uses transaction logs when writing data to registry hives</a:t>
            </a:r>
          </a:p>
        </p:txBody>
      </p:sp>
      <p:sp>
        <p:nvSpPr>
          <p:cNvPr name="TextBox 9" id="9"/>
          <p:cNvSpPr txBox="true"/>
          <p:nvPr/>
        </p:nvSpPr>
        <p:spPr>
          <a:xfrm rot="0">
            <a:off x="869554" y="2078345"/>
            <a:ext cx="14759512" cy="1886436"/>
          </a:xfrm>
          <a:prstGeom prst="rect">
            <a:avLst/>
          </a:prstGeom>
        </p:spPr>
        <p:txBody>
          <a:bodyPr anchor="t" rtlCol="false" tIns="0" lIns="0" bIns="0" rIns="0">
            <a:spAutoFit/>
          </a:bodyPr>
          <a:lstStyle/>
          <a:p>
            <a:pPr algn="ctr">
              <a:lnSpc>
                <a:spcPts val="7652"/>
              </a:lnSpc>
              <a:spcBef>
                <a:spcPct val="0"/>
              </a:spcBef>
            </a:pPr>
            <a:r>
              <a:rPr lang="en-US" sz="4874">
                <a:solidFill>
                  <a:srgbClr val="FFFFFF"/>
                </a:solidFill>
                <a:latin typeface="Sifonn Bold"/>
              </a:rPr>
              <a:t>. The transaction logs can be considered as the journal of the changelog of the registry hive</a:t>
            </a:r>
          </a:p>
        </p:txBody>
      </p:sp>
      <p:grpSp>
        <p:nvGrpSpPr>
          <p:cNvPr name="Group 10" id="10"/>
          <p:cNvGrpSpPr/>
          <p:nvPr/>
        </p:nvGrpSpPr>
        <p:grpSpPr>
          <a:xfrm rot="0">
            <a:off x="648814" y="7637323"/>
            <a:ext cx="16016578" cy="2249846"/>
            <a:chOff x="0" y="0"/>
            <a:chExt cx="12400812" cy="1741940"/>
          </a:xfrm>
        </p:grpSpPr>
        <p:sp>
          <p:nvSpPr>
            <p:cNvPr name="Freeform 11" id="11"/>
            <p:cNvSpPr/>
            <p:nvPr/>
          </p:nvSpPr>
          <p:spPr>
            <a:xfrm flipH="false" flipV="false" rot="0">
              <a:off x="0" y="0"/>
              <a:ext cx="12400812" cy="1741940"/>
            </a:xfrm>
            <a:custGeom>
              <a:avLst/>
              <a:gdLst/>
              <a:ahLst/>
              <a:cxnLst/>
              <a:rect r="r" b="b" t="t" l="l"/>
              <a:pathLst>
                <a:path h="1741940" w="12400812">
                  <a:moveTo>
                    <a:pt x="12276352" y="1741940"/>
                  </a:moveTo>
                  <a:lnTo>
                    <a:pt x="124460" y="1741940"/>
                  </a:lnTo>
                  <a:cubicBezTo>
                    <a:pt x="55880" y="1741940"/>
                    <a:pt x="0" y="1686060"/>
                    <a:pt x="0" y="1617480"/>
                  </a:cubicBezTo>
                  <a:lnTo>
                    <a:pt x="0" y="124460"/>
                  </a:lnTo>
                  <a:cubicBezTo>
                    <a:pt x="0" y="55880"/>
                    <a:pt x="55880" y="0"/>
                    <a:pt x="124460" y="0"/>
                  </a:cubicBezTo>
                  <a:lnTo>
                    <a:pt x="12276352" y="0"/>
                  </a:lnTo>
                  <a:cubicBezTo>
                    <a:pt x="12344933" y="0"/>
                    <a:pt x="12400812" y="55880"/>
                    <a:pt x="12400812" y="124460"/>
                  </a:cubicBezTo>
                  <a:lnTo>
                    <a:pt x="12400812" y="1617480"/>
                  </a:lnTo>
                  <a:cubicBezTo>
                    <a:pt x="12400812" y="1686060"/>
                    <a:pt x="12344933" y="1741940"/>
                    <a:pt x="12276352" y="1741940"/>
                  </a:cubicBezTo>
                  <a:close/>
                </a:path>
              </a:pathLst>
            </a:custGeom>
            <a:solidFill>
              <a:srgbClr val="4A83A1"/>
            </a:solidFill>
          </p:spPr>
        </p:sp>
      </p:grpSp>
      <p:sp>
        <p:nvSpPr>
          <p:cNvPr name="TextBox 12" id="12"/>
          <p:cNvSpPr txBox="true"/>
          <p:nvPr/>
        </p:nvSpPr>
        <p:spPr>
          <a:xfrm rot="0">
            <a:off x="1757434" y="8061288"/>
            <a:ext cx="14314378" cy="1197012"/>
          </a:xfrm>
          <a:prstGeom prst="rect">
            <a:avLst/>
          </a:prstGeom>
        </p:spPr>
        <p:txBody>
          <a:bodyPr anchor="t" rtlCol="false" tIns="0" lIns="0" bIns="0" rIns="0">
            <a:spAutoFit/>
          </a:bodyPr>
          <a:lstStyle/>
          <a:p>
            <a:pPr algn="ctr">
              <a:lnSpc>
                <a:spcPts val="4675"/>
              </a:lnSpc>
              <a:spcBef>
                <a:spcPct val="0"/>
              </a:spcBef>
            </a:pPr>
            <a:r>
              <a:rPr lang="en-US" sz="3895">
                <a:solidFill>
                  <a:srgbClr val="FFFFFF"/>
                </a:solidFill>
                <a:latin typeface="Sifonn"/>
              </a:rPr>
              <a:t>the transaction log for the SAM hive will be located in C:\Windows\System32\Config in the filename SAM.LOG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778" t="-35293" r="-847" b="-57958"/>
            </a:stretch>
          </a:blipFill>
        </p:spPr>
      </p:sp>
      <p:grpSp>
        <p:nvGrpSpPr>
          <p:cNvPr name="Group 3" id="3"/>
          <p:cNvGrpSpPr/>
          <p:nvPr/>
        </p:nvGrpSpPr>
        <p:grpSpPr>
          <a:xfrm rot="0">
            <a:off x="473702" y="2327044"/>
            <a:ext cx="17597433" cy="3135691"/>
            <a:chOff x="0" y="0"/>
            <a:chExt cx="5420212" cy="965829"/>
          </a:xfrm>
        </p:grpSpPr>
        <p:sp>
          <p:nvSpPr>
            <p:cNvPr name="Freeform 4" id="4"/>
            <p:cNvSpPr/>
            <p:nvPr/>
          </p:nvSpPr>
          <p:spPr>
            <a:xfrm flipH="false" flipV="false" rot="0">
              <a:off x="0" y="0"/>
              <a:ext cx="5420212" cy="965829"/>
            </a:xfrm>
            <a:custGeom>
              <a:avLst/>
              <a:gdLst/>
              <a:ahLst/>
              <a:cxnLst/>
              <a:rect r="r" b="b" t="t" l="l"/>
              <a:pathLst>
                <a:path h="965829" w="5420212">
                  <a:moveTo>
                    <a:pt x="5295752" y="965829"/>
                  </a:moveTo>
                  <a:lnTo>
                    <a:pt x="124460" y="965829"/>
                  </a:lnTo>
                  <a:cubicBezTo>
                    <a:pt x="55880" y="965829"/>
                    <a:pt x="0" y="909949"/>
                    <a:pt x="0" y="841369"/>
                  </a:cubicBezTo>
                  <a:lnTo>
                    <a:pt x="0" y="124460"/>
                  </a:lnTo>
                  <a:cubicBezTo>
                    <a:pt x="0" y="55880"/>
                    <a:pt x="55880" y="0"/>
                    <a:pt x="124460" y="0"/>
                  </a:cubicBezTo>
                  <a:lnTo>
                    <a:pt x="5295752" y="0"/>
                  </a:lnTo>
                  <a:cubicBezTo>
                    <a:pt x="5364332" y="0"/>
                    <a:pt x="5420212" y="55880"/>
                    <a:pt x="5420212" y="124460"/>
                  </a:cubicBezTo>
                  <a:lnTo>
                    <a:pt x="5420212" y="841369"/>
                  </a:lnTo>
                  <a:cubicBezTo>
                    <a:pt x="5420212" y="909949"/>
                    <a:pt x="5364332" y="965829"/>
                    <a:pt x="5295752" y="965829"/>
                  </a:cubicBezTo>
                  <a:close/>
                </a:path>
              </a:pathLst>
            </a:custGeom>
            <a:solidFill>
              <a:srgbClr val="4A83A1"/>
            </a:solidFill>
          </p:spPr>
        </p:sp>
      </p:grpSp>
      <p:sp>
        <p:nvSpPr>
          <p:cNvPr name="TextBox 5" id="5"/>
          <p:cNvSpPr txBox="true"/>
          <p:nvPr/>
        </p:nvSpPr>
        <p:spPr>
          <a:xfrm rot="0">
            <a:off x="0" y="-19050"/>
            <a:ext cx="14893360" cy="24574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Automation of Windows Registry Forensic</a:t>
            </a:r>
          </a:p>
        </p:txBody>
      </p:sp>
      <p:sp>
        <p:nvSpPr>
          <p:cNvPr name="TextBox 6" id="6"/>
          <p:cNvSpPr txBox="true"/>
          <p:nvPr/>
        </p:nvSpPr>
        <p:spPr>
          <a:xfrm rot="0">
            <a:off x="1028700" y="2705100"/>
            <a:ext cx="15689718" cy="2588309"/>
          </a:xfrm>
          <a:prstGeom prst="rect">
            <a:avLst/>
          </a:prstGeom>
        </p:spPr>
        <p:txBody>
          <a:bodyPr anchor="t" rtlCol="false" tIns="0" lIns="0" bIns="0" rIns="0">
            <a:spAutoFit/>
          </a:bodyPr>
          <a:lstStyle/>
          <a:p>
            <a:pPr algn="ctr">
              <a:lnSpc>
                <a:spcPts val="6793"/>
              </a:lnSpc>
              <a:spcBef>
                <a:spcPct val="0"/>
              </a:spcBef>
            </a:pPr>
            <a:r>
              <a:rPr lang="en-US" sz="5661">
                <a:solidFill>
                  <a:srgbClr val="FFFFFF"/>
                </a:solidFill>
                <a:latin typeface="Sifonn"/>
              </a:rPr>
              <a:t>Eric Zimmerman has developed a handful of tools that are very useful for performing Digital Forensics and Incident Response</a:t>
            </a:r>
          </a:p>
        </p:txBody>
      </p:sp>
      <p:grpSp>
        <p:nvGrpSpPr>
          <p:cNvPr name="Group 7" id="7"/>
          <p:cNvGrpSpPr/>
          <p:nvPr/>
        </p:nvGrpSpPr>
        <p:grpSpPr>
          <a:xfrm rot="0">
            <a:off x="473702" y="5729435"/>
            <a:ext cx="17466695" cy="1333588"/>
            <a:chOff x="0" y="0"/>
            <a:chExt cx="8649600" cy="660400"/>
          </a:xfrm>
        </p:grpSpPr>
        <p:sp>
          <p:nvSpPr>
            <p:cNvPr name="Freeform 8" id="8"/>
            <p:cNvSpPr/>
            <p:nvPr/>
          </p:nvSpPr>
          <p:spPr>
            <a:xfrm flipH="false" flipV="false" rot="0">
              <a:off x="0" y="0"/>
              <a:ext cx="8649600" cy="660400"/>
            </a:xfrm>
            <a:custGeom>
              <a:avLst/>
              <a:gdLst/>
              <a:ahLst/>
              <a:cxnLst/>
              <a:rect r="r" b="b" t="t" l="l"/>
              <a:pathLst>
                <a:path h="660400" w="8649600">
                  <a:moveTo>
                    <a:pt x="8525139" y="660400"/>
                  </a:moveTo>
                  <a:lnTo>
                    <a:pt x="124460" y="660400"/>
                  </a:lnTo>
                  <a:cubicBezTo>
                    <a:pt x="55880" y="660400"/>
                    <a:pt x="0" y="604520"/>
                    <a:pt x="0" y="535940"/>
                  </a:cubicBezTo>
                  <a:lnTo>
                    <a:pt x="0" y="124460"/>
                  </a:lnTo>
                  <a:cubicBezTo>
                    <a:pt x="0" y="55880"/>
                    <a:pt x="55880" y="0"/>
                    <a:pt x="124460" y="0"/>
                  </a:cubicBezTo>
                  <a:lnTo>
                    <a:pt x="8525140" y="0"/>
                  </a:lnTo>
                  <a:cubicBezTo>
                    <a:pt x="8593720" y="0"/>
                    <a:pt x="8649600" y="55880"/>
                    <a:pt x="8649600" y="124460"/>
                  </a:cubicBezTo>
                  <a:lnTo>
                    <a:pt x="8649600" y="535940"/>
                  </a:lnTo>
                  <a:cubicBezTo>
                    <a:pt x="8649600" y="604520"/>
                    <a:pt x="8593720" y="660400"/>
                    <a:pt x="8525140" y="660400"/>
                  </a:cubicBezTo>
                  <a:close/>
                </a:path>
              </a:pathLst>
            </a:custGeom>
            <a:solidFill>
              <a:srgbClr val="4A83A1"/>
            </a:solidFill>
          </p:spPr>
        </p:sp>
      </p:grpSp>
      <p:sp>
        <p:nvSpPr>
          <p:cNvPr name="TextBox 9" id="9"/>
          <p:cNvSpPr txBox="true"/>
          <p:nvPr/>
        </p:nvSpPr>
        <p:spPr>
          <a:xfrm rot="0">
            <a:off x="758259" y="5965399"/>
            <a:ext cx="15960159" cy="699124"/>
          </a:xfrm>
          <a:prstGeom prst="rect">
            <a:avLst/>
          </a:prstGeom>
        </p:spPr>
        <p:txBody>
          <a:bodyPr anchor="t" rtlCol="false" tIns="0" lIns="0" bIns="0" rIns="0">
            <a:spAutoFit/>
          </a:bodyPr>
          <a:lstStyle/>
          <a:p>
            <a:pPr algn="ctr">
              <a:lnSpc>
                <a:spcPts val="5429"/>
              </a:lnSpc>
              <a:spcBef>
                <a:spcPct val="0"/>
              </a:spcBef>
            </a:pPr>
            <a:r>
              <a:rPr lang="en-US" sz="4524">
                <a:solidFill>
                  <a:srgbClr val="FFFFFF"/>
                </a:solidFill>
                <a:latin typeface="Sifonn"/>
              </a:rPr>
              <a:t> One of them is the Registry Explorer</a:t>
            </a:r>
          </a:p>
        </p:txBody>
      </p:sp>
      <p:grpSp>
        <p:nvGrpSpPr>
          <p:cNvPr name="Group 10" id="10"/>
          <p:cNvGrpSpPr/>
          <p:nvPr/>
        </p:nvGrpSpPr>
        <p:grpSpPr>
          <a:xfrm rot="0">
            <a:off x="476022" y="7329723"/>
            <a:ext cx="17335957" cy="2229481"/>
            <a:chOff x="0" y="0"/>
            <a:chExt cx="8183098" cy="1052383"/>
          </a:xfrm>
        </p:grpSpPr>
        <p:sp>
          <p:nvSpPr>
            <p:cNvPr name="Freeform 11" id="11"/>
            <p:cNvSpPr/>
            <p:nvPr/>
          </p:nvSpPr>
          <p:spPr>
            <a:xfrm flipH="false" flipV="false" rot="0">
              <a:off x="0" y="0"/>
              <a:ext cx="8183098" cy="1052383"/>
            </a:xfrm>
            <a:custGeom>
              <a:avLst/>
              <a:gdLst/>
              <a:ahLst/>
              <a:cxnLst/>
              <a:rect r="r" b="b" t="t" l="l"/>
              <a:pathLst>
                <a:path h="1052383" w="8183098">
                  <a:moveTo>
                    <a:pt x="8058638" y="1052383"/>
                  </a:moveTo>
                  <a:lnTo>
                    <a:pt x="124460" y="1052383"/>
                  </a:lnTo>
                  <a:cubicBezTo>
                    <a:pt x="55880" y="1052383"/>
                    <a:pt x="0" y="996503"/>
                    <a:pt x="0" y="927923"/>
                  </a:cubicBezTo>
                  <a:lnTo>
                    <a:pt x="0" y="124460"/>
                  </a:lnTo>
                  <a:cubicBezTo>
                    <a:pt x="0" y="55880"/>
                    <a:pt x="55880" y="0"/>
                    <a:pt x="124460" y="0"/>
                  </a:cubicBezTo>
                  <a:lnTo>
                    <a:pt x="8058638" y="0"/>
                  </a:lnTo>
                  <a:cubicBezTo>
                    <a:pt x="8127218" y="0"/>
                    <a:pt x="8183098" y="55880"/>
                    <a:pt x="8183098" y="124460"/>
                  </a:cubicBezTo>
                  <a:lnTo>
                    <a:pt x="8183098" y="927923"/>
                  </a:lnTo>
                  <a:cubicBezTo>
                    <a:pt x="8183098" y="996503"/>
                    <a:pt x="8127218" y="1052383"/>
                    <a:pt x="8058638" y="1052383"/>
                  </a:cubicBezTo>
                  <a:close/>
                </a:path>
              </a:pathLst>
            </a:custGeom>
            <a:solidFill>
              <a:srgbClr val="4A83A1"/>
            </a:solidFill>
          </p:spPr>
        </p:sp>
      </p:grpSp>
      <p:sp>
        <p:nvSpPr>
          <p:cNvPr name="TextBox 12" id="12"/>
          <p:cNvSpPr txBox="true"/>
          <p:nvPr/>
        </p:nvSpPr>
        <p:spPr>
          <a:xfrm rot="0">
            <a:off x="1028700" y="7590540"/>
            <a:ext cx="16230600" cy="1698321"/>
          </a:xfrm>
          <a:prstGeom prst="rect">
            <a:avLst/>
          </a:prstGeom>
        </p:spPr>
        <p:txBody>
          <a:bodyPr anchor="t" rtlCol="false" tIns="0" lIns="0" bIns="0" rIns="0">
            <a:spAutoFit/>
          </a:bodyPr>
          <a:lstStyle/>
          <a:p>
            <a:pPr algn="ctr">
              <a:lnSpc>
                <a:spcPts val="4432"/>
              </a:lnSpc>
              <a:spcBef>
                <a:spcPct val="0"/>
              </a:spcBef>
            </a:pPr>
            <a:r>
              <a:rPr lang="en-US" sz="3693">
                <a:solidFill>
                  <a:srgbClr val="FFFFFF"/>
                </a:solidFill>
                <a:latin typeface="Sifonn"/>
              </a:rPr>
              <a:t>It can load multiple hives simultaneously and add data from transaction logs into the hive to make a more 'cleaner' hive with more up-to-date data.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33" r="0" b="-8333"/>
            </a:stretch>
          </a:blipFill>
        </p:spPr>
      </p:sp>
      <p:sp>
        <p:nvSpPr>
          <p:cNvPr name="Freeform 3" id="3"/>
          <p:cNvSpPr/>
          <p:nvPr/>
        </p:nvSpPr>
        <p:spPr>
          <a:xfrm flipH="false" flipV="false" rot="0">
            <a:off x="0" y="0"/>
            <a:ext cx="18381582" cy="10287000"/>
          </a:xfrm>
          <a:custGeom>
            <a:avLst/>
            <a:gdLst/>
            <a:ahLst/>
            <a:cxnLst/>
            <a:rect r="r" b="b" t="t" l="l"/>
            <a:pathLst>
              <a:path h="10287000" w="18381582">
                <a:moveTo>
                  <a:pt x="0" y="0"/>
                </a:moveTo>
                <a:lnTo>
                  <a:pt x="18381582" y="0"/>
                </a:lnTo>
                <a:lnTo>
                  <a:pt x="18381582" y="10287000"/>
                </a:lnTo>
                <a:lnTo>
                  <a:pt x="0" y="10287000"/>
                </a:lnTo>
                <a:lnTo>
                  <a:pt x="0" y="0"/>
                </a:lnTo>
                <a:close/>
              </a:path>
            </a:pathLst>
          </a:custGeom>
          <a:blipFill>
            <a:blip r:embed="rId3"/>
            <a:stretch>
              <a:fillRect l="0" t="0" r="-3550" b="-11132"/>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33" r="0" b="-8333"/>
            </a:stretch>
          </a:blipFill>
        </p:spPr>
      </p:sp>
      <p:grpSp>
        <p:nvGrpSpPr>
          <p:cNvPr name="Group 3" id="3"/>
          <p:cNvGrpSpPr/>
          <p:nvPr/>
        </p:nvGrpSpPr>
        <p:grpSpPr>
          <a:xfrm rot="0">
            <a:off x="9327835" y="1918945"/>
            <a:ext cx="7000610" cy="1345357"/>
            <a:chOff x="0" y="0"/>
            <a:chExt cx="5420212" cy="1041641"/>
          </a:xfrm>
        </p:grpSpPr>
        <p:sp>
          <p:nvSpPr>
            <p:cNvPr name="Freeform 4" id="4"/>
            <p:cNvSpPr/>
            <p:nvPr/>
          </p:nvSpPr>
          <p:spPr>
            <a:xfrm flipH="false" flipV="false" rot="0">
              <a:off x="0" y="0"/>
              <a:ext cx="5420212" cy="1041641"/>
            </a:xfrm>
            <a:custGeom>
              <a:avLst/>
              <a:gdLst/>
              <a:ahLst/>
              <a:cxnLst/>
              <a:rect r="r" b="b" t="t" l="l"/>
              <a:pathLst>
                <a:path h="1041641" w="5420212">
                  <a:moveTo>
                    <a:pt x="5295752" y="1041640"/>
                  </a:moveTo>
                  <a:lnTo>
                    <a:pt x="124460" y="1041640"/>
                  </a:lnTo>
                  <a:cubicBezTo>
                    <a:pt x="55880" y="1041640"/>
                    <a:pt x="0" y="985761"/>
                    <a:pt x="0" y="917180"/>
                  </a:cubicBezTo>
                  <a:lnTo>
                    <a:pt x="0" y="124460"/>
                  </a:lnTo>
                  <a:cubicBezTo>
                    <a:pt x="0" y="55880"/>
                    <a:pt x="55880" y="0"/>
                    <a:pt x="124460" y="0"/>
                  </a:cubicBezTo>
                  <a:lnTo>
                    <a:pt x="5295752" y="0"/>
                  </a:lnTo>
                  <a:cubicBezTo>
                    <a:pt x="5364332" y="0"/>
                    <a:pt x="5420212" y="55880"/>
                    <a:pt x="5420212" y="124460"/>
                  </a:cubicBezTo>
                  <a:lnTo>
                    <a:pt x="5420212" y="917181"/>
                  </a:lnTo>
                  <a:cubicBezTo>
                    <a:pt x="5420212" y="985761"/>
                    <a:pt x="5364332" y="1041641"/>
                    <a:pt x="5295752" y="1041641"/>
                  </a:cubicBezTo>
                  <a:close/>
                </a:path>
              </a:pathLst>
            </a:custGeom>
            <a:solidFill>
              <a:srgbClr val="4A83A1"/>
            </a:solidFill>
          </p:spPr>
        </p:sp>
      </p:grpSp>
      <p:sp>
        <p:nvSpPr>
          <p:cNvPr name="TextBox 5" id="5"/>
          <p:cNvSpPr txBox="true"/>
          <p:nvPr/>
        </p:nvSpPr>
        <p:spPr>
          <a:xfrm rot="0">
            <a:off x="9795179" y="1995548"/>
            <a:ext cx="5976140" cy="116395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Sifonn"/>
              </a:rPr>
              <a:t>The impression you leave online</a:t>
            </a:r>
          </a:p>
        </p:txBody>
      </p:sp>
      <p:sp>
        <p:nvSpPr>
          <p:cNvPr name="TextBox 6" id="6"/>
          <p:cNvSpPr txBox="true"/>
          <p:nvPr/>
        </p:nvSpPr>
        <p:spPr>
          <a:xfrm rot="0">
            <a:off x="1028700" y="3562633"/>
            <a:ext cx="6687186" cy="3676650"/>
          </a:xfrm>
          <a:prstGeom prst="rect">
            <a:avLst/>
          </a:prstGeom>
        </p:spPr>
        <p:txBody>
          <a:bodyPr anchor="t" rtlCol="false" tIns="0" lIns="0" bIns="0" rIns="0">
            <a:spAutoFit/>
          </a:bodyPr>
          <a:lstStyle/>
          <a:p>
            <a:pPr algn="l" marL="0" indent="0" lvl="0">
              <a:lnSpc>
                <a:spcPts val="9600"/>
              </a:lnSpc>
              <a:spcBef>
                <a:spcPct val="0"/>
              </a:spcBef>
            </a:pPr>
            <a:r>
              <a:rPr lang="en-US" sz="8000" spc="-160">
                <a:solidFill>
                  <a:srgbClr val="FFFFFF"/>
                </a:solidFill>
                <a:latin typeface="Sifonn Bold"/>
              </a:rPr>
              <a:t>What is a digital footprint?</a:t>
            </a:r>
          </a:p>
        </p:txBody>
      </p:sp>
      <p:sp>
        <p:nvSpPr>
          <p:cNvPr name="TextBox 7" id="7"/>
          <p:cNvSpPr txBox="true"/>
          <p:nvPr/>
        </p:nvSpPr>
        <p:spPr>
          <a:xfrm rot="0">
            <a:off x="8400955" y="2195383"/>
            <a:ext cx="731749" cy="669036"/>
          </a:xfrm>
          <a:prstGeom prst="rect">
            <a:avLst/>
          </a:prstGeom>
        </p:spPr>
        <p:txBody>
          <a:bodyPr anchor="t" rtlCol="false" tIns="0" lIns="0" bIns="0" rIns="0">
            <a:spAutoFit/>
          </a:bodyPr>
          <a:lstStyle/>
          <a:p>
            <a:pPr algn="l" marL="0" indent="0" lvl="1">
              <a:lnSpc>
                <a:spcPts val="5652"/>
              </a:lnSpc>
              <a:spcBef>
                <a:spcPct val="0"/>
              </a:spcBef>
            </a:pPr>
            <a:r>
              <a:rPr lang="en-US" sz="3600">
                <a:solidFill>
                  <a:srgbClr val="FFFFFF"/>
                </a:solidFill>
                <a:latin typeface="Sifonn"/>
              </a:rPr>
              <a:t>a)</a:t>
            </a:r>
          </a:p>
        </p:txBody>
      </p:sp>
      <p:sp>
        <p:nvSpPr>
          <p:cNvPr name="Freeform 8" id="8"/>
          <p:cNvSpPr/>
          <p:nvPr/>
        </p:nvSpPr>
        <p:spPr>
          <a:xfrm flipH="false" flipV="false" rot="0">
            <a:off x="371510" y="427174"/>
            <a:ext cx="1627081" cy="1627081"/>
          </a:xfrm>
          <a:custGeom>
            <a:avLst/>
            <a:gdLst/>
            <a:ahLst/>
            <a:cxnLst/>
            <a:rect r="r" b="b" t="t" l="l"/>
            <a:pathLst>
              <a:path h="1627081" w="1627081">
                <a:moveTo>
                  <a:pt x="0" y="0"/>
                </a:moveTo>
                <a:lnTo>
                  <a:pt x="1627081" y="0"/>
                </a:lnTo>
                <a:lnTo>
                  <a:pt x="1627081" y="1627081"/>
                </a:lnTo>
                <a:lnTo>
                  <a:pt x="0" y="16270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75029" y="1975486"/>
            <a:ext cx="1020043" cy="461199"/>
          </a:xfrm>
          <a:prstGeom prst="rect">
            <a:avLst/>
          </a:prstGeom>
        </p:spPr>
        <p:txBody>
          <a:bodyPr anchor="t" rtlCol="false" tIns="0" lIns="0" bIns="0" rIns="0">
            <a:spAutoFit/>
          </a:bodyPr>
          <a:lstStyle/>
          <a:p>
            <a:pPr algn="ctr" marL="0" indent="0" lvl="0">
              <a:lnSpc>
                <a:spcPts val="2888"/>
              </a:lnSpc>
              <a:spcBef>
                <a:spcPct val="0"/>
              </a:spcBef>
            </a:pPr>
            <a:r>
              <a:rPr lang="en-US" sz="2221">
                <a:solidFill>
                  <a:srgbClr val="FFFFFF"/>
                </a:solidFill>
                <a:latin typeface="Sifonn Bold"/>
              </a:rPr>
              <a:t>answer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02D2C"/>
        </a:solidFill>
      </p:bgPr>
    </p:bg>
    <p:spTree>
      <p:nvGrpSpPr>
        <p:cNvPr id="1" name=""/>
        <p:cNvGrpSpPr/>
        <p:nvPr/>
      </p:nvGrpSpPr>
      <p:grpSpPr>
        <a:xfrm>
          <a:off x="0" y="0"/>
          <a:ext cx="0" cy="0"/>
          <a:chOff x="0" y="0"/>
          <a:chExt cx="0" cy="0"/>
        </a:xfrm>
      </p:grpSpPr>
      <p:sp>
        <p:nvSpPr>
          <p:cNvPr name="Freeform 2" id="2"/>
          <p:cNvSpPr/>
          <p:nvPr/>
        </p:nvSpPr>
        <p:spPr>
          <a:xfrm flipH="false" flipV="false" rot="0">
            <a:off x="-103541" y="3643488"/>
            <a:ext cx="18495081" cy="7398032"/>
          </a:xfrm>
          <a:custGeom>
            <a:avLst/>
            <a:gdLst/>
            <a:ahLst/>
            <a:cxnLst/>
            <a:rect r="r" b="b" t="t" l="l"/>
            <a:pathLst>
              <a:path h="7398032" w="18495081">
                <a:moveTo>
                  <a:pt x="0" y="0"/>
                </a:moveTo>
                <a:lnTo>
                  <a:pt x="18495082" y="0"/>
                </a:lnTo>
                <a:lnTo>
                  <a:pt x="18495082" y="7398033"/>
                </a:lnTo>
                <a:lnTo>
                  <a:pt x="0" y="7398033"/>
                </a:lnTo>
                <a:lnTo>
                  <a:pt x="0" y="0"/>
                </a:lnTo>
                <a:close/>
              </a:path>
            </a:pathLst>
          </a:custGeom>
          <a:blipFill>
            <a:blip r:embed="rId2"/>
            <a:stretch>
              <a:fillRect l="0" t="0" r="0" b="0"/>
            </a:stretch>
          </a:blipFill>
        </p:spPr>
      </p:sp>
      <p:grpSp>
        <p:nvGrpSpPr>
          <p:cNvPr name="Group 3" id="3"/>
          <p:cNvGrpSpPr/>
          <p:nvPr/>
        </p:nvGrpSpPr>
        <p:grpSpPr>
          <a:xfrm rot="0">
            <a:off x="1028700" y="1036911"/>
            <a:ext cx="16230600" cy="2878999"/>
            <a:chOff x="0" y="0"/>
            <a:chExt cx="12566518" cy="2229061"/>
          </a:xfrm>
        </p:grpSpPr>
        <p:sp>
          <p:nvSpPr>
            <p:cNvPr name="Freeform 4" id="4"/>
            <p:cNvSpPr/>
            <p:nvPr/>
          </p:nvSpPr>
          <p:spPr>
            <a:xfrm flipH="false" flipV="false" rot="0">
              <a:off x="0" y="0"/>
              <a:ext cx="12566518" cy="2229061"/>
            </a:xfrm>
            <a:custGeom>
              <a:avLst/>
              <a:gdLst/>
              <a:ahLst/>
              <a:cxnLst/>
              <a:rect r="r" b="b" t="t" l="l"/>
              <a:pathLst>
                <a:path h="2229061" w="12566518">
                  <a:moveTo>
                    <a:pt x="12442058" y="2229060"/>
                  </a:moveTo>
                  <a:lnTo>
                    <a:pt x="124460" y="2229060"/>
                  </a:lnTo>
                  <a:cubicBezTo>
                    <a:pt x="55880" y="2229060"/>
                    <a:pt x="0" y="2173181"/>
                    <a:pt x="0" y="2104600"/>
                  </a:cubicBezTo>
                  <a:lnTo>
                    <a:pt x="0" y="124460"/>
                  </a:lnTo>
                  <a:cubicBezTo>
                    <a:pt x="0" y="55880"/>
                    <a:pt x="55880" y="0"/>
                    <a:pt x="124460" y="0"/>
                  </a:cubicBezTo>
                  <a:lnTo>
                    <a:pt x="12442058" y="0"/>
                  </a:lnTo>
                  <a:cubicBezTo>
                    <a:pt x="12510639" y="0"/>
                    <a:pt x="12566518" y="55880"/>
                    <a:pt x="12566518" y="124460"/>
                  </a:cubicBezTo>
                  <a:lnTo>
                    <a:pt x="12566518" y="2104601"/>
                  </a:lnTo>
                  <a:cubicBezTo>
                    <a:pt x="12566518" y="2173181"/>
                    <a:pt x="12510639" y="2229061"/>
                    <a:pt x="12442058" y="2229061"/>
                  </a:cubicBezTo>
                  <a:close/>
                </a:path>
              </a:pathLst>
            </a:custGeom>
            <a:solidFill>
              <a:srgbClr val="4A83A1"/>
            </a:solidFill>
          </p:spPr>
        </p:sp>
      </p:grpSp>
      <p:sp>
        <p:nvSpPr>
          <p:cNvPr name="TextBox 5" id="5"/>
          <p:cNvSpPr txBox="true"/>
          <p:nvPr/>
        </p:nvSpPr>
        <p:spPr>
          <a:xfrm rot="0">
            <a:off x="1332892" y="1847760"/>
            <a:ext cx="15622216"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Questions &amp; Comments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251" t="-85343" r="-1291" b="-44202"/>
            </a:stretch>
          </a:blipFill>
        </p:spPr>
      </p:sp>
      <p:grpSp>
        <p:nvGrpSpPr>
          <p:cNvPr name="Group 3" id="3"/>
          <p:cNvGrpSpPr/>
          <p:nvPr/>
        </p:nvGrpSpPr>
        <p:grpSpPr>
          <a:xfrm rot="0">
            <a:off x="12274755" y="6938719"/>
            <a:ext cx="3388048" cy="2591304"/>
            <a:chOff x="0" y="0"/>
            <a:chExt cx="3133810" cy="2396853"/>
          </a:xfrm>
        </p:grpSpPr>
        <p:sp>
          <p:nvSpPr>
            <p:cNvPr name="Freeform 4" id="4"/>
            <p:cNvSpPr/>
            <p:nvPr/>
          </p:nvSpPr>
          <p:spPr>
            <a:xfrm flipH="false" flipV="false" rot="0">
              <a:off x="0" y="0"/>
              <a:ext cx="3133810" cy="2396853"/>
            </a:xfrm>
            <a:custGeom>
              <a:avLst/>
              <a:gdLst/>
              <a:ahLst/>
              <a:cxnLst/>
              <a:rect r="r" b="b" t="t" l="l"/>
              <a:pathLst>
                <a:path h="2396853" w="3133810">
                  <a:moveTo>
                    <a:pt x="3009350" y="2396853"/>
                  </a:moveTo>
                  <a:lnTo>
                    <a:pt x="124460" y="2396853"/>
                  </a:lnTo>
                  <a:cubicBezTo>
                    <a:pt x="55880" y="2396853"/>
                    <a:pt x="0" y="2340973"/>
                    <a:pt x="0" y="2272393"/>
                  </a:cubicBezTo>
                  <a:lnTo>
                    <a:pt x="0" y="124460"/>
                  </a:lnTo>
                  <a:cubicBezTo>
                    <a:pt x="0" y="55880"/>
                    <a:pt x="55880" y="0"/>
                    <a:pt x="124460" y="0"/>
                  </a:cubicBezTo>
                  <a:lnTo>
                    <a:pt x="3009350" y="0"/>
                  </a:lnTo>
                  <a:cubicBezTo>
                    <a:pt x="3077930" y="0"/>
                    <a:pt x="3133810" y="55880"/>
                    <a:pt x="3133810" y="124460"/>
                  </a:cubicBezTo>
                  <a:lnTo>
                    <a:pt x="3133810" y="2272393"/>
                  </a:lnTo>
                  <a:cubicBezTo>
                    <a:pt x="3133810" y="2340973"/>
                    <a:pt x="3077930" y="2396853"/>
                    <a:pt x="3009350" y="2396853"/>
                  </a:cubicBezTo>
                  <a:close/>
                </a:path>
              </a:pathLst>
            </a:custGeom>
            <a:solidFill>
              <a:srgbClr val="4A83A1"/>
            </a:solidFill>
          </p:spPr>
        </p:sp>
      </p:grpSp>
      <p:grpSp>
        <p:nvGrpSpPr>
          <p:cNvPr name="Group 5" id="5"/>
          <p:cNvGrpSpPr/>
          <p:nvPr/>
        </p:nvGrpSpPr>
        <p:grpSpPr>
          <a:xfrm rot="0">
            <a:off x="12212224" y="3366340"/>
            <a:ext cx="3388048" cy="2591304"/>
            <a:chOff x="0" y="0"/>
            <a:chExt cx="3133810" cy="2396853"/>
          </a:xfrm>
        </p:grpSpPr>
        <p:sp>
          <p:nvSpPr>
            <p:cNvPr name="Freeform 6" id="6"/>
            <p:cNvSpPr/>
            <p:nvPr/>
          </p:nvSpPr>
          <p:spPr>
            <a:xfrm flipH="false" flipV="false" rot="0">
              <a:off x="0" y="0"/>
              <a:ext cx="3133810" cy="2396853"/>
            </a:xfrm>
            <a:custGeom>
              <a:avLst/>
              <a:gdLst/>
              <a:ahLst/>
              <a:cxnLst/>
              <a:rect r="r" b="b" t="t" l="l"/>
              <a:pathLst>
                <a:path h="2396853" w="3133810">
                  <a:moveTo>
                    <a:pt x="3009350" y="2396853"/>
                  </a:moveTo>
                  <a:lnTo>
                    <a:pt x="124460" y="2396853"/>
                  </a:lnTo>
                  <a:cubicBezTo>
                    <a:pt x="55880" y="2396853"/>
                    <a:pt x="0" y="2340973"/>
                    <a:pt x="0" y="2272393"/>
                  </a:cubicBezTo>
                  <a:lnTo>
                    <a:pt x="0" y="124460"/>
                  </a:lnTo>
                  <a:cubicBezTo>
                    <a:pt x="0" y="55880"/>
                    <a:pt x="55880" y="0"/>
                    <a:pt x="124460" y="0"/>
                  </a:cubicBezTo>
                  <a:lnTo>
                    <a:pt x="3009350" y="0"/>
                  </a:lnTo>
                  <a:cubicBezTo>
                    <a:pt x="3077930" y="0"/>
                    <a:pt x="3133810" y="55880"/>
                    <a:pt x="3133810" y="124460"/>
                  </a:cubicBezTo>
                  <a:lnTo>
                    <a:pt x="3133810" y="2272393"/>
                  </a:lnTo>
                  <a:cubicBezTo>
                    <a:pt x="3133810" y="2340973"/>
                    <a:pt x="3077930" y="2396853"/>
                    <a:pt x="3009350" y="2396853"/>
                  </a:cubicBezTo>
                  <a:close/>
                </a:path>
              </a:pathLst>
            </a:custGeom>
            <a:solidFill>
              <a:srgbClr val="4A83A1"/>
            </a:solidFill>
          </p:spPr>
        </p:sp>
      </p:grpSp>
      <p:grpSp>
        <p:nvGrpSpPr>
          <p:cNvPr name="Group 7" id="7"/>
          <p:cNvGrpSpPr/>
          <p:nvPr/>
        </p:nvGrpSpPr>
        <p:grpSpPr>
          <a:xfrm rot="0">
            <a:off x="7155769" y="3366340"/>
            <a:ext cx="3373104" cy="2579874"/>
            <a:chOff x="0" y="0"/>
            <a:chExt cx="3133810" cy="2396853"/>
          </a:xfrm>
        </p:grpSpPr>
        <p:sp>
          <p:nvSpPr>
            <p:cNvPr name="Freeform 8" id="8"/>
            <p:cNvSpPr/>
            <p:nvPr/>
          </p:nvSpPr>
          <p:spPr>
            <a:xfrm flipH="false" flipV="false" rot="0">
              <a:off x="0" y="0"/>
              <a:ext cx="3133810" cy="2396853"/>
            </a:xfrm>
            <a:custGeom>
              <a:avLst/>
              <a:gdLst/>
              <a:ahLst/>
              <a:cxnLst/>
              <a:rect r="r" b="b" t="t" l="l"/>
              <a:pathLst>
                <a:path h="2396853" w="3133810">
                  <a:moveTo>
                    <a:pt x="3009350" y="2396853"/>
                  </a:moveTo>
                  <a:lnTo>
                    <a:pt x="124460" y="2396853"/>
                  </a:lnTo>
                  <a:cubicBezTo>
                    <a:pt x="55880" y="2396853"/>
                    <a:pt x="0" y="2340973"/>
                    <a:pt x="0" y="2272393"/>
                  </a:cubicBezTo>
                  <a:lnTo>
                    <a:pt x="0" y="124460"/>
                  </a:lnTo>
                  <a:cubicBezTo>
                    <a:pt x="0" y="55880"/>
                    <a:pt x="55880" y="0"/>
                    <a:pt x="124460" y="0"/>
                  </a:cubicBezTo>
                  <a:lnTo>
                    <a:pt x="3009350" y="0"/>
                  </a:lnTo>
                  <a:cubicBezTo>
                    <a:pt x="3077930" y="0"/>
                    <a:pt x="3133810" y="55880"/>
                    <a:pt x="3133810" y="124460"/>
                  </a:cubicBezTo>
                  <a:lnTo>
                    <a:pt x="3133810" y="2272393"/>
                  </a:lnTo>
                  <a:cubicBezTo>
                    <a:pt x="3133810" y="2340973"/>
                    <a:pt x="3077930" y="2396853"/>
                    <a:pt x="3009350" y="2396853"/>
                  </a:cubicBezTo>
                  <a:close/>
                </a:path>
              </a:pathLst>
            </a:custGeom>
            <a:solidFill>
              <a:srgbClr val="4A83A1"/>
            </a:solidFill>
          </p:spPr>
        </p:sp>
      </p:grpSp>
      <p:sp>
        <p:nvSpPr>
          <p:cNvPr name="TextBox 9" id="9"/>
          <p:cNvSpPr txBox="true"/>
          <p:nvPr/>
        </p:nvSpPr>
        <p:spPr>
          <a:xfrm rot="0">
            <a:off x="1028700" y="1707772"/>
            <a:ext cx="14893360"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What is Blue Team?</a:t>
            </a:r>
          </a:p>
        </p:txBody>
      </p:sp>
      <p:sp>
        <p:nvSpPr>
          <p:cNvPr name="TextBox 10" id="10"/>
          <p:cNvSpPr txBox="true"/>
          <p:nvPr/>
        </p:nvSpPr>
        <p:spPr>
          <a:xfrm rot="0">
            <a:off x="12569426" y="7302984"/>
            <a:ext cx="2673645" cy="1522860"/>
          </a:xfrm>
          <a:prstGeom prst="rect">
            <a:avLst/>
          </a:prstGeom>
        </p:spPr>
        <p:txBody>
          <a:bodyPr anchor="t" rtlCol="false" tIns="0" lIns="0" bIns="0" rIns="0">
            <a:spAutoFit/>
          </a:bodyPr>
          <a:lstStyle/>
          <a:p>
            <a:pPr algn="l" marL="0" indent="0" lvl="0">
              <a:lnSpc>
                <a:spcPts val="6041"/>
              </a:lnSpc>
              <a:spcBef>
                <a:spcPct val="0"/>
              </a:spcBef>
            </a:pPr>
            <a:r>
              <a:rPr lang="en-US" sz="4647">
                <a:solidFill>
                  <a:srgbClr val="FFFFFF"/>
                </a:solidFill>
                <a:latin typeface="Sifonn Bold"/>
              </a:rPr>
              <a:t>Network Defense</a:t>
            </a:r>
          </a:p>
        </p:txBody>
      </p:sp>
      <p:sp>
        <p:nvSpPr>
          <p:cNvPr name="TextBox 11" id="11"/>
          <p:cNvSpPr txBox="true"/>
          <p:nvPr/>
        </p:nvSpPr>
        <p:spPr>
          <a:xfrm rot="0">
            <a:off x="12433872" y="3865708"/>
            <a:ext cx="3069813" cy="1523989"/>
          </a:xfrm>
          <a:prstGeom prst="rect">
            <a:avLst/>
          </a:prstGeom>
        </p:spPr>
        <p:txBody>
          <a:bodyPr anchor="t" rtlCol="false" tIns="0" lIns="0" bIns="0" rIns="0">
            <a:spAutoFit/>
          </a:bodyPr>
          <a:lstStyle/>
          <a:p>
            <a:pPr algn="l" marL="0" indent="0" lvl="0">
              <a:lnSpc>
                <a:spcPts val="6046"/>
              </a:lnSpc>
              <a:spcBef>
                <a:spcPct val="0"/>
              </a:spcBef>
            </a:pPr>
            <a:r>
              <a:rPr lang="en-US" sz="4650">
                <a:solidFill>
                  <a:srgbClr val="FFFFFF"/>
                </a:solidFill>
                <a:latin typeface="Sifonn Bold"/>
              </a:rPr>
              <a:t>Digital Forensics</a:t>
            </a:r>
          </a:p>
        </p:txBody>
      </p:sp>
      <p:sp>
        <p:nvSpPr>
          <p:cNvPr name="TextBox 12" id="12"/>
          <p:cNvSpPr txBox="true"/>
          <p:nvPr/>
        </p:nvSpPr>
        <p:spPr>
          <a:xfrm rot="0">
            <a:off x="7297863" y="3971637"/>
            <a:ext cx="3024230" cy="1487690"/>
          </a:xfrm>
          <a:prstGeom prst="rect">
            <a:avLst/>
          </a:prstGeom>
        </p:spPr>
        <p:txBody>
          <a:bodyPr anchor="t" rtlCol="false" tIns="0" lIns="0" bIns="0" rIns="0">
            <a:spAutoFit/>
          </a:bodyPr>
          <a:lstStyle/>
          <a:p>
            <a:pPr algn="l" marL="0" indent="0" lvl="0">
              <a:lnSpc>
                <a:spcPts val="5935"/>
              </a:lnSpc>
              <a:spcBef>
                <a:spcPct val="0"/>
              </a:spcBef>
            </a:pPr>
            <a:r>
              <a:rPr lang="en-US" sz="4566">
                <a:solidFill>
                  <a:srgbClr val="FFFFFF"/>
                </a:solidFill>
                <a:latin typeface="Sifonn Bold"/>
              </a:rPr>
              <a:t>Incident Response</a:t>
            </a:r>
          </a:p>
        </p:txBody>
      </p:sp>
      <p:grpSp>
        <p:nvGrpSpPr>
          <p:cNvPr name="Group 13" id="13"/>
          <p:cNvGrpSpPr/>
          <p:nvPr/>
        </p:nvGrpSpPr>
        <p:grpSpPr>
          <a:xfrm rot="0">
            <a:off x="1874544" y="6825069"/>
            <a:ext cx="3388048" cy="2591304"/>
            <a:chOff x="0" y="0"/>
            <a:chExt cx="3133810" cy="2396853"/>
          </a:xfrm>
        </p:grpSpPr>
        <p:sp>
          <p:nvSpPr>
            <p:cNvPr name="Freeform 14" id="14"/>
            <p:cNvSpPr/>
            <p:nvPr/>
          </p:nvSpPr>
          <p:spPr>
            <a:xfrm flipH="false" flipV="false" rot="0">
              <a:off x="0" y="0"/>
              <a:ext cx="3133810" cy="2396853"/>
            </a:xfrm>
            <a:custGeom>
              <a:avLst/>
              <a:gdLst/>
              <a:ahLst/>
              <a:cxnLst/>
              <a:rect r="r" b="b" t="t" l="l"/>
              <a:pathLst>
                <a:path h="2396853" w="3133810">
                  <a:moveTo>
                    <a:pt x="3009350" y="2396853"/>
                  </a:moveTo>
                  <a:lnTo>
                    <a:pt x="124460" y="2396853"/>
                  </a:lnTo>
                  <a:cubicBezTo>
                    <a:pt x="55880" y="2396853"/>
                    <a:pt x="0" y="2340973"/>
                    <a:pt x="0" y="2272393"/>
                  </a:cubicBezTo>
                  <a:lnTo>
                    <a:pt x="0" y="124460"/>
                  </a:lnTo>
                  <a:cubicBezTo>
                    <a:pt x="0" y="55880"/>
                    <a:pt x="55880" y="0"/>
                    <a:pt x="124460" y="0"/>
                  </a:cubicBezTo>
                  <a:lnTo>
                    <a:pt x="3009350" y="0"/>
                  </a:lnTo>
                  <a:cubicBezTo>
                    <a:pt x="3077930" y="0"/>
                    <a:pt x="3133810" y="55880"/>
                    <a:pt x="3133810" y="124460"/>
                  </a:cubicBezTo>
                  <a:lnTo>
                    <a:pt x="3133810" y="2272393"/>
                  </a:lnTo>
                  <a:cubicBezTo>
                    <a:pt x="3133810" y="2340973"/>
                    <a:pt x="3077930" y="2396853"/>
                    <a:pt x="3009350" y="2396853"/>
                  </a:cubicBezTo>
                  <a:close/>
                </a:path>
              </a:pathLst>
            </a:custGeom>
            <a:solidFill>
              <a:srgbClr val="4A83A1"/>
            </a:solidFill>
          </p:spPr>
        </p:sp>
      </p:grpSp>
      <p:sp>
        <p:nvSpPr>
          <p:cNvPr name="TextBox 15" id="15"/>
          <p:cNvSpPr txBox="true"/>
          <p:nvPr/>
        </p:nvSpPr>
        <p:spPr>
          <a:xfrm rot="0">
            <a:off x="1965893" y="7202281"/>
            <a:ext cx="2769745" cy="1798780"/>
          </a:xfrm>
          <a:prstGeom prst="rect">
            <a:avLst/>
          </a:prstGeom>
        </p:spPr>
        <p:txBody>
          <a:bodyPr anchor="t" rtlCol="false" tIns="0" lIns="0" bIns="0" rIns="0">
            <a:spAutoFit/>
          </a:bodyPr>
          <a:lstStyle/>
          <a:p>
            <a:pPr algn="l" marL="0" indent="0" lvl="0">
              <a:lnSpc>
                <a:spcPts val="4774"/>
              </a:lnSpc>
              <a:spcBef>
                <a:spcPct val="0"/>
              </a:spcBef>
            </a:pPr>
            <a:r>
              <a:rPr lang="en-US" sz="3672">
                <a:solidFill>
                  <a:srgbClr val="FFFFFF"/>
                </a:solidFill>
                <a:latin typeface="Sifonn Bold"/>
              </a:rPr>
              <a:t>Cyber Threat Intelligence</a:t>
            </a:r>
          </a:p>
        </p:txBody>
      </p:sp>
      <p:grpSp>
        <p:nvGrpSpPr>
          <p:cNvPr name="Group 16" id="16"/>
          <p:cNvGrpSpPr/>
          <p:nvPr/>
        </p:nvGrpSpPr>
        <p:grpSpPr>
          <a:xfrm rot="0">
            <a:off x="7297863" y="6886381"/>
            <a:ext cx="3388048" cy="2591304"/>
            <a:chOff x="0" y="0"/>
            <a:chExt cx="3133810" cy="2396853"/>
          </a:xfrm>
        </p:grpSpPr>
        <p:sp>
          <p:nvSpPr>
            <p:cNvPr name="Freeform 17" id="17"/>
            <p:cNvSpPr/>
            <p:nvPr/>
          </p:nvSpPr>
          <p:spPr>
            <a:xfrm flipH="false" flipV="false" rot="0">
              <a:off x="0" y="0"/>
              <a:ext cx="3133810" cy="2396853"/>
            </a:xfrm>
            <a:custGeom>
              <a:avLst/>
              <a:gdLst/>
              <a:ahLst/>
              <a:cxnLst/>
              <a:rect r="r" b="b" t="t" l="l"/>
              <a:pathLst>
                <a:path h="2396853" w="3133810">
                  <a:moveTo>
                    <a:pt x="3009350" y="2396853"/>
                  </a:moveTo>
                  <a:lnTo>
                    <a:pt x="124460" y="2396853"/>
                  </a:lnTo>
                  <a:cubicBezTo>
                    <a:pt x="55880" y="2396853"/>
                    <a:pt x="0" y="2340973"/>
                    <a:pt x="0" y="2272393"/>
                  </a:cubicBezTo>
                  <a:lnTo>
                    <a:pt x="0" y="124460"/>
                  </a:lnTo>
                  <a:cubicBezTo>
                    <a:pt x="0" y="55880"/>
                    <a:pt x="55880" y="0"/>
                    <a:pt x="124460" y="0"/>
                  </a:cubicBezTo>
                  <a:lnTo>
                    <a:pt x="3009350" y="0"/>
                  </a:lnTo>
                  <a:cubicBezTo>
                    <a:pt x="3077930" y="0"/>
                    <a:pt x="3133810" y="55880"/>
                    <a:pt x="3133810" y="124460"/>
                  </a:cubicBezTo>
                  <a:lnTo>
                    <a:pt x="3133810" y="2272393"/>
                  </a:lnTo>
                  <a:cubicBezTo>
                    <a:pt x="3133810" y="2340973"/>
                    <a:pt x="3077930" y="2396853"/>
                    <a:pt x="3009350" y="2396853"/>
                  </a:cubicBezTo>
                  <a:close/>
                </a:path>
              </a:pathLst>
            </a:custGeom>
            <a:solidFill>
              <a:srgbClr val="4A83A1"/>
            </a:solidFill>
          </p:spPr>
        </p:sp>
      </p:grpSp>
      <p:sp>
        <p:nvSpPr>
          <p:cNvPr name="TextBox 18" id="18"/>
          <p:cNvSpPr txBox="true"/>
          <p:nvPr/>
        </p:nvSpPr>
        <p:spPr>
          <a:xfrm rot="0">
            <a:off x="7484094" y="7302984"/>
            <a:ext cx="2651768" cy="1522860"/>
          </a:xfrm>
          <a:prstGeom prst="rect">
            <a:avLst/>
          </a:prstGeom>
        </p:spPr>
        <p:txBody>
          <a:bodyPr anchor="t" rtlCol="false" tIns="0" lIns="0" bIns="0" rIns="0">
            <a:spAutoFit/>
          </a:bodyPr>
          <a:lstStyle/>
          <a:p>
            <a:pPr algn="l" marL="0" indent="0" lvl="0">
              <a:lnSpc>
                <a:spcPts val="6041"/>
              </a:lnSpc>
              <a:spcBef>
                <a:spcPct val="0"/>
              </a:spcBef>
            </a:pPr>
            <a:r>
              <a:rPr lang="en-US" sz="4647">
                <a:solidFill>
                  <a:srgbClr val="FFFFFF"/>
                </a:solidFill>
                <a:latin typeface="Sifonn Bold"/>
              </a:rPr>
              <a:t>Malware Analysis</a:t>
            </a:r>
          </a:p>
        </p:txBody>
      </p:sp>
      <p:grpSp>
        <p:nvGrpSpPr>
          <p:cNvPr name="Group 19" id="19"/>
          <p:cNvGrpSpPr/>
          <p:nvPr/>
        </p:nvGrpSpPr>
        <p:grpSpPr>
          <a:xfrm rot="0">
            <a:off x="1874544" y="3394915"/>
            <a:ext cx="3373104" cy="2579874"/>
            <a:chOff x="0" y="0"/>
            <a:chExt cx="3133810" cy="2396853"/>
          </a:xfrm>
        </p:grpSpPr>
        <p:sp>
          <p:nvSpPr>
            <p:cNvPr name="Freeform 20" id="20"/>
            <p:cNvSpPr/>
            <p:nvPr/>
          </p:nvSpPr>
          <p:spPr>
            <a:xfrm flipH="false" flipV="false" rot="0">
              <a:off x="0" y="0"/>
              <a:ext cx="3133810" cy="2396853"/>
            </a:xfrm>
            <a:custGeom>
              <a:avLst/>
              <a:gdLst/>
              <a:ahLst/>
              <a:cxnLst/>
              <a:rect r="r" b="b" t="t" l="l"/>
              <a:pathLst>
                <a:path h="2396853" w="3133810">
                  <a:moveTo>
                    <a:pt x="3009350" y="2396853"/>
                  </a:moveTo>
                  <a:lnTo>
                    <a:pt x="124460" y="2396853"/>
                  </a:lnTo>
                  <a:cubicBezTo>
                    <a:pt x="55880" y="2396853"/>
                    <a:pt x="0" y="2340973"/>
                    <a:pt x="0" y="2272393"/>
                  </a:cubicBezTo>
                  <a:lnTo>
                    <a:pt x="0" y="124460"/>
                  </a:lnTo>
                  <a:cubicBezTo>
                    <a:pt x="0" y="55880"/>
                    <a:pt x="55880" y="0"/>
                    <a:pt x="124460" y="0"/>
                  </a:cubicBezTo>
                  <a:lnTo>
                    <a:pt x="3009350" y="0"/>
                  </a:lnTo>
                  <a:cubicBezTo>
                    <a:pt x="3077930" y="0"/>
                    <a:pt x="3133810" y="55880"/>
                    <a:pt x="3133810" y="124460"/>
                  </a:cubicBezTo>
                  <a:lnTo>
                    <a:pt x="3133810" y="2272393"/>
                  </a:lnTo>
                  <a:cubicBezTo>
                    <a:pt x="3133810" y="2340973"/>
                    <a:pt x="3077930" y="2396853"/>
                    <a:pt x="3009350" y="2396853"/>
                  </a:cubicBezTo>
                  <a:close/>
                </a:path>
              </a:pathLst>
            </a:custGeom>
            <a:solidFill>
              <a:srgbClr val="4A83A1"/>
            </a:solidFill>
          </p:spPr>
        </p:sp>
      </p:grpSp>
      <p:sp>
        <p:nvSpPr>
          <p:cNvPr name="TextBox 21" id="21"/>
          <p:cNvSpPr txBox="true"/>
          <p:nvPr/>
        </p:nvSpPr>
        <p:spPr>
          <a:xfrm rot="0">
            <a:off x="2203971" y="4178394"/>
            <a:ext cx="1665231" cy="715943"/>
          </a:xfrm>
          <a:prstGeom prst="rect">
            <a:avLst/>
          </a:prstGeom>
        </p:spPr>
        <p:txBody>
          <a:bodyPr anchor="t" rtlCol="false" tIns="0" lIns="0" bIns="0" rIns="0">
            <a:spAutoFit/>
          </a:bodyPr>
          <a:lstStyle/>
          <a:p>
            <a:pPr algn="l" marL="0" indent="0" lvl="0">
              <a:lnSpc>
                <a:spcPts val="5740"/>
              </a:lnSpc>
              <a:spcBef>
                <a:spcPct val="0"/>
              </a:spcBef>
            </a:pPr>
            <a:r>
              <a:rPr lang="en-US" sz="4415">
                <a:solidFill>
                  <a:srgbClr val="FFFFFF"/>
                </a:solidFill>
                <a:latin typeface="Sifonn Bold"/>
              </a:rPr>
              <a:t>SOC</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3223C"/>
        </a:solidFill>
      </p:bgPr>
    </p:bg>
    <p:spTree>
      <p:nvGrpSpPr>
        <p:cNvPr id="1" name=""/>
        <p:cNvGrpSpPr/>
        <p:nvPr/>
      </p:nvGrpSpPr>
      <p:grpSpPr>
        <a:xfrm>
          <a:off x="0" y="0"/>
          <a:ext cx="0" cy="0"/>
          <a:chOff x="0" y="0"/>
          <a:chExt cx="0" cy="0"/>
        </a:xfrm>
      </p:grpSpPr>
      <p:grpSp>
        <p:nvGrpSpPr>
          <p:cNvPr name="Group 2" id="2"/>
          <p:cNvGrpSpPr/>
          <p:nvPr/>
        </p:nvGrpSpPr>
        <p:grpSpPr>
          <a:xfrm rot="0">
            <a:off x="1442127" y="2805878"/>
            <a:ext cx="3844723" cy="1570679"/>
            <a:chOff x="0" y="0"/>
            <a:chExt cx="5420212" cy="2214311"/>
          </a:xfrm>
        </p:grpSpPr>
        <p:sp>
          <p:nvSpPr>
            <p:cNvPr name="Freeform 3" id="3"/>
            <p:cNvSpPr/>
            <p:nvPr/>
          </p:nvSpPr>
          <p:spPr>
            <a:xfrm flipH="false" flipV="false" rot="0">
              <a:off x="0" y="0"/>
              <a:ext cx="5420212" cy="2214311"/>
            </a:xfrm>
            <a:custGeom>
              <a:avLst/>
              <a:gdLst/>
              <a:ahLst/>
              <a:cxnLst/>
              <a:rect r="r" b="b" t="t" l="l"/>
              <a:pathLst>
                <a:path h="2214311" w="5420212">
                  <a:moveTo>
                    <a:pt x="5295752" y="2214311"/>
                  </a:moveTo>
                  <a:lnTo>
                    <a:pt x="124460" y="2214311"/>
                  </a:lnTo>
                  <a:cubicBezTo>
                    <a:pt x="55880" y="2214311"/>
                    <a:pt x="0" y="2158431"/>
                    <a:pt x="0" y="2089851"/>
                  </a:cubicBezTo>
                  <a:lnTo>
                    <a:pt x="0" y="124460"/>
                  </a:lnTo>
                  <a:cubicBezTo>
                    <a:pt x="0" y="55880"/>
                    <a:pt x="55880" y="0"/>
                    <a:pt x="124460" y="0"/>
                  </a:cubicBezTo>
                  <a:lnTo>
                    <a:pt x="5295752" y="0"/>
                  </a:lnTo>
                  <a:cubicBezTo>
                    <a:pt x="5364332" y="0"/>
                    <a:pt x="5420212" y="55880"/>
                    <a:pt x="5420212" y="124460"/>
                  </a:cubicBezTo>
                  <a:lnTo>
                    <a:pt x="5420212" y="2089851"/>
                  </a:lnTo>
                  <a:cubicBezTo>
                    <a:pt x="5420212" y="2158431"/>
                    <a:pt x="5364332" y="2214311"/>
                    <a:pt x="5295752" y="2214311"/>
                  </a:cubicBezTo>
                  <a:close/>
                </a:path>
              </a:pathLst>
            </a:custGeom>
            <a:solidFill>
              <a:srgbClr val="4A83A1"/>
            </a:solidFill>
          </p:spPr>
        </p:sp>
      </p:grpSp>
      <p:sp>
        <p:nvSpPr>
          <p:cNvPr name="TextBox 4" id="4"/>
          <p:cNvSpPr txBox="true"/>
          <p:nvPr/>
        </p:nvSpPr>
        <p:spPr>
          <a:xfrm rot="0">
            <a:off x="1299857" y="1124141"/>
            <a:ext cx="15959443" cy="1035414"/>
          </a:xfrm>
          <a:prstGeom prst="rect">
            <a:avLst/>
          </a:prstGeom>
        </p:spPr>
        <p:txBody>
          <a:bodyPr anchor="t" rtlCol="false" tIns="0" lIns="0" bIns="0" rIns="0">
            <a:spAutoFit/>
          </a:bodyPr>
          <a:lstStyle/>
          <a:p>
            <a:pPr algn="ctr" marL="0" indent="0" lvl="0">
              <a:lnSpc>
                <a:spcPts val="8077"/>
              </a:lnSpc>
              <a:spcBef>
                <a:spcPct val="0"/>
              </a:spcBef>
            </a:pPr>
            <a:r>
              <a:rPr lang="en-US" sz="6731">
                <a:solidFill>
                  <a:srgbClr val="FFFFFF"/>
                </a:solidFill>
                <a:latin typeface="Sifonn"/>
              </a:rPr>
              <a:t>Blue Team Sources</a:t>
            </a:r>
          </a:p>
        </p:txBody>
      </p:sp>
      <p:sp>
        <p:nvSpPr>
          <p:cNvPr name="TextBox 5" id="5"/>
          <p:cNvSpPr txBox="true"/>
          <p:nvPr/>
        </p:nvSpPr>
        <p:spPr>
          <a:xfrm rot="0">
            <a:off x="2438025" y="3054935"/>
            <a:ext cx="2405956" cy="885270"/>
          </a:xfrm>
          <a:prstGeom prst="rect">
            <a:avLst/>
          </a:prstGeom>
        </p:spPr>
        <p:txBody>
          <a:bodyPr anchor="t" rtlCol="false" tIns="0" lIns="0" bIns="0" rIns="0">
            <a:spAutoFit/>
          </a:bodyPr>
          <a:lstStyle/>
          <a:p>
            <a:pPr algn="l" marL="0" indent="0" lvl="0">
              <a:lnSpc>
                <a:spcPts val="7031"/>
              </a:lnSpc>
              <a:spcBef>
                <a:spcPct val="0"/>
              </a:spcBef>
            </a:pPr>
            <a:r>
              <a:rPr lang="en-US" sz="5408">
                <a:solidFill>
                  <a:srgbClr val="FFFFFF"/>
                </a:solidFill>
                <a:latin typeface="Sifonn Bold"/>
              </a:rPr>
              <a:t>SIEM</a:t>
            </a:r>
          </a:p>
        </p:txBody>
      </p:sp>
      <p:grpSp>
        <p:nvGrpSpPr>
          <p:cNvPr name="Group 6" id="6"/>
          <p:cNvGrpSpPr/>
          <p:nvPr/>
        </p:nvGrpSpPr>
        <p:grpSpPr>
          <a:xfrm rot="0">
            <a:off x="6611057" y="2805878"/>
            <a:ext cx="4139978" cy="1691299"/>
            <a:chOff x="0" y="0"/>
            <a:chExt cx="5420212" cy="2214311"/>
          </a:xfrm>
        </p:grpSpPr>
        <p:sp>
          <p:nvSpPr>
            <p:cNvPr name="Freeform 7" id="7"/>
            <p:cNvSpPr/>
            <p:nvPr/>
          </p:nvSpPr>
          <p:spPr>
            <a:xfrm flipH="false" flipV="false" rot="0">
              <a:off x="0" y="0"/>
              <a:ext cx="5420212" cy="2214311"/>
            </a:xfrm>
            <a:custGeom>
              <a:avLst/>
              <a:gdLst/>
              <a:ahLst/>
              <a:cxnLst/>
              <a:rect r="r" b="b" t="t" l="l"/>
              <a:pathLst>
                <a:path h="2214311" w="5420212">
                  <a:moveTo>
                    <a:pt x="5295752" y="2214311"/>
                  </a:moveTo>
                  <a:lnTo>
                    <a:pt x="124460" y="2214311"/>
                  </a:lnTo>
                  <a:cubicBezTo>
                    <a:pt x="55880" y="2214311"/>
                    <a:pt x="0" y="2158431"/>
                    <a:pt x="0" y="2089851"/>
                  </a:cubicBezTo>
                  <a:lnTo>
                    <a:pt x="0" y="124460"/>
                  </a:lnTo>
                  <a:cubicBezTo>
                    <a:pt x="0" y="55880"/>
                    <a:pt x="55880" y="0"/>
                    <a:pt x="124460" y="0"/>
                  </a:cubicBezTo>
                  <a:lnTo>
                    <a:pt x="5295752" y="0"/>
                  </a:lnTo>
                  <a:cubicBezTo>
                    <a:pt x="5364332" y="0"/>
                    <a:pt x="5420212" y="55880"/>
                    <a:pt x="5420212" y="124460"/>
                  </a:cubicBezTo>
                  <a:lnTo>
                    <a:pt x="5420212" y="2089851"/>
                  </a:lnTo>
                  <a:cubicBezTo>
                    <a:pt x="5420212" y="2158431"/>
                    <a:pt x="5364332" y="2214311"/>
                    <a:pt x="5295752" y="2214311"/>
                  </a:cubicBezTo>
                  <a:close/>
                </a:path>
              </a:pathLst>
            </a:custGeom>
            <a:solidFill>
              <a:srgbClr val="4A83A1"/>
            </a:solidFill>
          </p:spPr>
        </p:sp>
      </p:grpSp>
      <p:sp>
        <p:nvSpPr>
          <p:cNvPr name="TextBox 8" id="8"/>
          <p:cNvSpPr txBox="true"/>
          <p:nvPr/>
        </p:nvSpPr>
        <p:spPr>
          <a:xfrm rot="0">
            <a:off x="6207384" y="3054935"/>
            <a:ext cx="4817161" cy="885270"/>
          </a:xfrm>
          <a:prstGeom prst="rect">
            <a:avLst/>
          </a:prstGeom>
        </p:spPr>
        <p:txBody>
          <a:bodyPr anchor="t" rtlCol="false" tIns="0" lIns="0" bIns="0" rIns="0">
            <a:spAutoFit/>
          </a:bodyPr>
          <a:lstStyle/>
          <a:p>
            <a:pPr algn="l" marL="0" indent="0" lvl="0">
              <a:lnSpc>
                <a:spcPts val="7031"/>
              </a:lnSpc>
              <a:spcBef>
                <a:spcPct val="0"/>
              </a:spcBef>
            </a:pPr>
            <a:r>
              <a:rPr lang="en-US" sz="5408">
                <a:solidFill>
                  <a:srgbClr val="FFFFFF"/>
                </a:solidFill>
                <a:latin typeface="Sifonn Bold"/>
              </a:rPr>
              <a:t>   EPP/EDR</a:t>
            </a:r>
          </a:p>
        </p:txBody>
      </p:sp>
      <p:grpSp>
        <p:nvGrpSpPr>
          <p:cNvPr name="Group 9" id="9"/>
          <p:cNvGrpSpPr/>
          <p:nvPr/>
        </p:nvGrpSpPr>
        <p:grpSpPr>
          <a:xfrm rot="0">
            <a:off x="1442127" y="5024869"/>
            <a:ext cx="9308908" cy="1691299"/>
            <a:chOff x="0" y="0"/>
            <a:chExt cx="12187564" cy="2214311"/>
          </a:xfrm>
        </p:grpSpPr>
        <p:sp>
          <p:nvSpPr>
            <p:cNvPr name="Freeform 10" id="10"/>
            <p:cNvSpPr/>
            <p:nvPr/>
          </p:nvSpPr>
          <p:spPr>
            <a:xfrm flipH="false" flipV="false" rot="0">
              <a:off x="0" y="0"/>
              <a:ext cx="12187564" cy="2214311"/>
            </a:xfrm>
            <a:custGeom>
              <a:avLst/>
              <a:gdLst/>
              <a:ahLst/>
              <a:cxnLst/>
              <a:rect r="r" b="b" t="t" l="l"/>
              <a:pathLst>
                <a:path h="2214311" w="12187564">
                  <a:moveTo>
                    <a:pt x="12063104" y="2214311"/>
                  </a:moveTo>
                  <a:lnTo>
                    <a:pt x="124460" y="2214311"/>
                  </a:lnTo>
                  <a:cubicBezTo>
                    <a:pt x="55880" y="2214311"/>
                    <a:pt x="0" y="2158431"/>
                    <a:pt x="0" y="2089851"/>
                  </a:cubicBezTo>
                  <a:lnTo>
                    <a:pt x="0" y="124460"/>
                  </a:lnTo>
                  <a:cubicBezTo>
                    <a:pt x="0" y="55880"/>
                    <a:pt x="55880" y="0"/>
                    <a:pt x="124460" y="0"/>
                  </a:cubicBezTo>
                  <a:lnTo>
                    <a:pt x="12063104" y="0"/>
                  </a:lnTo>
                  <a:cubicBezTo>
                    <a:pt x="12131684" y="0"/>
                    <a:pt x="12187564" y="55880"/>
                    <a:pt x="12187564" y="124460"/>
                  </a:cubicBezTo>
                  <a:lnTo>
                    <a:pt x="12187564" y="2089851"/>
                  </a:lnTo>
                  <a:cubicBezTo>
                    <a:pt x="12187564" y="2158431"/>
                    <a:pt x="12131684" y="2214311"/>
                    <a:pt x="12063104" y="2214311"/>
                  </a:cubicBezTo>
                  <a:close/>
                </a:path>
              </a:pathLst>
            </a:custGeom>
            <a:solidFill>
              <a:srgbClr val="4A83A1"/>
            </a:solidFill>
          </p:spPr>
        </p:sp>
      </p:grpSp>
      <p:sp>
        <p:nvSpPr>
          <p:cNvPr name="TextBox 11" id="11"/>
          <p:cNvSpPr txBox="true"/>
          <p:nvPr/>
        </p:nvSpPr>
        <p:spPr>
          <a:xfrm rot="0">
            <a:off x="4317039" y="5513177"/>
            <a:ext cx="2405956" cy="885270"/>
          </a:xfrm>
          <a:prstGeom prst="rect">
            <a:avLst/>
          </a:prstGeom>
        </p:spPr>
        <p:txBody>
          <a:bodyPr anchor="t" rtlCol="false" tIns="0" lIns="0" bIns="0" rIns="0">
            <a:spAutoFit/>
          </a:bodyPr>
          <a:lstStyle/>
          <a:p>
            <a:pPr algn="l" marL="0" indent="0" lvl="0">
              <a:lnSpc>
                <a:spcPts val="7031"/>
              </a:lnSpc>
              <a:spcBef>
                <a:spcPct val="0"/>
              </a:spcBef>
            </a:pPr>
            <a:r>
              <a:rPr lang="en-US" sz="5408">
                <a:solidFill>
                  <a:srgbClr val="FFFFFF"/>
                </a:solidFill>
                <a:latin typeface="Sifonn Bold"/>
              </a:rPr>
              <a:t>SOAR</a:t>
            </a:r>
          </a:p>
        </p:txBody>
      </p:sp>
      <p:grpSp>
        <p:nvGrpSpPr>
          <p:cNvPr name="Group 12" id="12"/>
          <p:cNvGrpSpPr/>
          <p:nvPr/>
        </p:nvGrpSpPr>
        <p:grpSpPr>
          <a:xfrm rot="0">
            <a:off x="11948471" y="2805878"/>
            <a:ext cx="4934932" cy="3910290"/>
            <a:chOff x="0" y="0"/>
            <a:chExt cx="7569533" cy="5997868"/>
          </a:xfrm>
        </p:grpSpPr>
        <p:sp>
          <p:nvSpPr>
            <p:cNvPr name="Freeform 13" id="13"/>
            <p:cNvSpPr/>
            <p:nvPr/>
          </p:nvSpPr>
          <p:spPr>
            <a:xfrm flipH="false" flipV="false" rot="0">
              <a:off x="0" y="0"/>
              <a:ext cx="7569533" cy="5997868"/>
            </a:xfrm>
            <a:custGeom>
              <a:avLst/>
              <a:gdLst/>
              <a:ahLst/>
              <a:cxnLst/>
              <a:rect r="r" b="b" t="t" l="l"/>
              <a:pathLst>
                <a:path h="5997868" w="7569533">
                  <a:moveTo>
                    <a:pt x="7445073" y="5997868"/>
                  </a:moveTo>
                  <a:lnTo>
                    <a:pt x="124460" y="5997868"/>
                  </a:lnTo>
                  <a:cubicBezTo>
                    <a:pt x="55880" y="5997868"/>
                    <a:pt x="0" y="5941988"/>
                    <a:pt x="0" y="5873408"/>
                  </a:cubicBezTo>
                  <a:lnTo>
                    <a:pt x="0" y="124460"/>
                  </a:lnTo>
                  <a:cubicBezTo>
                    <a:pt x="0" y="55880"/>
                    <a:pt x="55880" y="0"/>
                    <a:pt x="124460" y="0"/>
                  </a:cubicBezTo>
                  <a:lnTo>
                    <a:pt x="7445073" y="0"/>
                  </a:lnTo>
                  <a:cubicBezTo>
                    <a:pt x="7513653" y="0"/>
                    <a:pt x="7569533" y="55880"/>
                    <a:pt x="7569533" y="124460"/>
                  </a:cubicBezTo>
                  <a:lnTo>
                    <a:pt x="7569533" y="5873408"/>
                  </a:lnTo>
                  <a:cubicBezTo>
                    <a:pt x="7569533" y="5941988"/>
                    <a:pt x="7513653" y="5997868"/>
                    <a:pt x="7445073" y="5997868"/>
                  </a:cubicBezTo>
                  <a:close/>
                </a:path>
              </a:pathLst>
            </a:custGeom>
            <a:solidFill>
              <a:srgbClr val="4A83A1"/>
            </a:solidFill>
          </p:spPr>
        </p:sp>
      </p:grpSp>
      <p:sp>
        <p:nvSpPr>
          <p:cNvPr name="TextBox 14" id="14"/>
          <p:cNvSpPr txBox="true"/>
          <p:nvPr/>
        </p:nvSpPr>
        <p:spPr>
          <a:xfrm rot="0">
            <a:off x="13342075" y="4139599"/>
            <a:ext cx="3051045" cy="1003901"/>
          </a:xfrm>
          <a:prstGeom prst="rect">
            <a:avLst/>
          </a:prstGeom>
        </p:spPr>
        <p:txBody>
          <a:bodyPr anchor="t" rtlCol="false" tIns="0" lIns="0" bIns="0" rIns="0">
            <a:spAutoFit/>
          </a:bodyPr>
          <a:lstStyle/>
          <a:p>
            <a:pPr algn="l" marL="0" indent="0" lvl="0">
              <a:lnSpc>
                <a:spcPts val="8050"/>
              </a:lnSpc>
              <a:spcBef>
                <a:spcPct val="0"/>
              </a:spcBef>
            </a:pPr>
            <a:r>
              <a:rPr lang="en-US" sz="6192">
                <a:solidFill>
                  <a:srgbClr val="FFFFFF"/>
                </a:solidFill>
                <a:latin typeface="Sifonn Bold"/>
              </a:rPr>
              <a:t>XDR</a:t>
            </a:r>
          </a:p>
        </p:txBody>
      </p:sp>
      <p:grpSp>
        <p:nvGrpSpPr>
          <p:cNvPr name="Group 15" id="15"/>
          <p:cNvGrpSpPr/>
          <p:nvPr/>
        </p:nvGrpSpPr>
        <p:grpSpPr>
          <a:xfrm rot="0">
            <a:off x="1442127" y="7363868"/>
            <a:ext cx="3162736" cy="2481072"/>
            <a:chOff x="0" y="0"/>
            <a:chExt cx="7645757" cy="5997868"/>
          </a:xfrm>
        </p:grpSpPr>
        <p:sp>
          <p:nvSpPr>
            <p:cNvPr name="Freeform 16" id="16"/>
            <p:cNvSpPr/>
            <p:nvPr/>
          </p:nvSpPr>
          <p:spPr>
            <a:xfrm flipH="false" flipV="false" rot="0">
              <a:off x="0" y="0"/>
              <a:ext cx="7645757" cy="5997868"/>
            </a:xfrm>
            <a:custGeom>
              <a:avLst/>
              <a:gdLst/>
              <a:ahLst/>
              <a:cxnLst/>
              <a:rect r="r" b="b" t="t" l="l"/>
              <a:pathLst>
                <a:path h="5997868" w="7645757">
                  <a:moveTo>
                    <a:pt x="7521297" y="5997868"/>
                  </a:moveTo>
                  <a:lnTo>
                    <a:pt x="124460" y="5997868"/>
                  </a:lnTo>
                  <a:cubicBezTo>
                    <a:pt x="55880" y="5997868"/>
                    <a:pt x="0" y="5941988"/>
                    <a:pt x="0" y="5873408"/>
                  </a:cubicBezTo>
                  <a:lnTo>
                    <a:pt x="0" y="124460"/>
                  </a:lnTo>
                  <a:cubicBezTo>
                    <a:pt x="0" y="55880"/>
                    <a:pt x="55880" y="0"/>
                    <a:pt x="124460" y="0"/>
                  </a:cubicBezTo>
                  <a:lnTo>
                    <a:pt x="7521297" y="0"/>
                  </a:lnTo>
                  <a:cubicBezTo>
                    <a:pt x="7589877" y="0"/>
                    <a:pt x="7645757" y="55880"/>
                    <a:pt x="7645757" y="124460"/>
                  </a:cubicBezTo>
                  <a:lnTo>
                    <a:pt x="7645757" y="5873408"/>
                  </a:lnTo>
                  <a:cubicBezTo>
                    <a:pt x="7645757" y="5941988"/>
                    <a:pt x="7589877" y="5997868"/>
                    <a:pt x="7521297" y="5997868"/>
                  </a:cubicBezTo>
                  <a:close/>
                </a:path>
              </a:pathLst>
            </a:custGeom>
            <a:solidFill>
              <a:srgbClr val="4A83A1"/>
            </a:solidFill>
          </p:spPr>
        </p:sp>
      </p:grpSp>
      <p:sp>
        <p:nvSpPr>
          <p:cNvPr name="TextBox 17" id="17"/>
          <p:cNvSpPr txBox="true"/>
          <p:nvPr/>
        </p:nvSpPr>
        <p:spPr>
          <a:xfrm rot="0">
            <a:off x="2115481" y="8069116"/>
            <a:ext cx="3051045" cy="1003901"/>
          </a:xfrm>
          <a:prstGeom prst="rect">
            <a:avLst/>
          </a:prstGeom>
        </p:spPr>
        <p:txBody>
          <a:bodyPr anchor="t" rtlCol="false" tIns="0" lIns="0" bIns="0" rIns="0">
            <a:spAutoFit/>
          </a:bodyPr>
          <a:lstStyle/>
          <a:p>
            <a:pPr algn="l" marL="0" indent="0" lvl="0">
              <a:lnSpc>
                <a:spcPts val="8050"/>
              </a:lnSpc>
              <a:spcBef>
                <a:spcPct val="0"/>
              </a:spcBef>
            </a:pPr>
            <a:r>
              <a:rPr lang="en-US" sz="6192">
                <a:solidFill>
                  <a:srgbClr val="FFFFFF"/>
                </a:solidFill>
                <a:latin typeface="Sifonn Bold"/>
              </a:rPr>
              <a:t>NDR</a:t>
            </a:r>
          </a:p>
        </p:txBody>
      </p:sp>
      <p:grpSp>
        <p:nvGrpSpPr>
          <p:cNvPr name="Group 18" id="18"/>
          <p:cNvGrpSpPr/>
          <p:nvPr/>
        </p:nvGrpSpPr>
        <p:grpSpPr>
          <a:xfrm rot="0">
            <a:off x="5520018" y="7363868"/>
            <a:ext cx="3079113" cy="2481072"/>
            <a:chOff x="0" y="0"/>
            <a:chExt cx="7443604" cy="5997868"/>
          </a:xfrm>
        </p:grpSpPr>
        <p:sp>
          <p:nvSpPr>
            <p:cNvPr name="Freeform 19" id="19"/>
            <p:cNvSpPr/>
            <p:nvPr/>
          </p:nvSpPr>
          <p:spPr>
            <a:xfrm flipH="false" flipV="false" rot="0">
              <a:off x="0" y="0"/>
              <a:ext cx="7443605" cy="5997868"/>
            </a:xfrm>
            <a:custGeom>
              <a:avLst/>
              <a:gdLst/>
              <a:ahLst/>
              <a:cxnLst/>
              <a:rect r="r" b="b" t="t" l="l"/>
              <a:pathLst>
                <a:path h="5997868" w="7443605">
                  <a:moveTo>
                    <a:pt x="7319144" y="5997868"/>
                  </a:moveTo>
                  <a:lnTo>
                    <a:pt x="124460" y="5997868"/>
                  </a:lnTo>
                  <a:cubicBezTo>
                    <a:pt x="55880" y="5997868"/>
                    <a:pt x="0" y="5941988"/>
                    <a:pt x="0" y="5873408"/>
                  </a:cubicBezTo>
                  <a:lnTo>
                    <a:pt x="0" y="124460"/>
                  </a:lnTo>
                  <a:cubicBezTo>
                    <a:pt x="0" y="55880"/>
                    <a:pt x="55880" y="0"/>
                    <a:pt x="124460" y="0"/>
                  </a:cubicBezTo>
                  <a:lnTo>
                    <a:pt x="7319144" y="0"/>
                  </a:lnTo>
                  <a:cubicBezTo>
                    <a:pt x="7387724" y="0"/>
                    <a:pt x="7443605" y="55880"/>
                    <a:pt x="7443605" y="124460"/>
                  </a:cubicBezTo>
                  <a:lnTo>
                    <a:pt x="7443605" y="5873408"/>
                  </a:lnTo>
                  <a:cubicBezTo>
                    <a:pt x="7443605" y="5941988"/>
                    <a:pt x="7387724" y="5997868"/>
                    <a:pt x="7319144" y="5997868"/>
                  </a:cubicBezTo>
                  <a:close/>
                </a:path>
              </a:pathLst>
            </a:custGeom>
            <a:solidFill>
              <a:srgbClr val="4A83A1"/>
            </a:solidFill>
          </p:spPr>
        </p:sp>
      </p:grpSp>
      <p:sp>
        <p:nvSpPr>
          <p:cNvPr name="TextBox 20" id="20"/>
          <p:cNvSpPr txBox="true"/>
          <p:nvPr/>
        </p:nvSpPr>
        <p:spPr>
          <a:xfrm rot="0">
            <a:off x="5741534" y="8069116"/>
            <a:ext cx="3051045" cy="1003901"/>
          </a:xfrm>
          <a:prstGeom prst="rect">
            <a:avLst/>
          </a:prstGeom>
        </p:spPr>
        <p:txBody>
          <a:bodyPr anchor="t" rtlCol="false" tIns="0" lIns="0" bIns="0" rIns="0">
            <a:spAutoFit/>
          </a:bodyPr>
          <a:lstStyle/>
          <a:p>
            <a:pPr algn="l" marL="0" indent="0" lvl="0">
              <a:lnSpc>
                <a:spcPts val="8050"/>
              </a:lnSpc>
              <a:spcBef>
                <a:spcPct val="0"/>
              </a:spcBef>
            </a:pPr>
            <a:r>
              <a:rPr lang="en-US" sz="6192">
                <a:solidFill>
                  <a:srgbClr val="FFFFFF"/>
                </a:solidFill>
                <a:latin typeface="Sifonn Bold"/>
              </a:rPr>
              <a:t>MDR</a:t>
            </a:r>
          </a:p>
        </p:txBody>
      </p:sp>
      <p:grpSp>
        <p:nvGrpSpPr>
          <p:cNvPr name="Group 21" id="21"/>
          <p:cNvGrpSpPr/>
          <p:nvPr/>
        </p:nvGrpSpPr>
        <p:grpSpPr>
          <a:xfrm rot="0">
            <a:off x="9484989" y="7363868"/>
            <a:ext cx="3079113" cy="2481072"/>
            <a:chOff x="0" y="0"/>
            <a:chExt cx="7443604" cy="5997868"/>
          </a:xfrm>
        </p:grpSpPr>
        <p:sp>
          <p:nvSpPr>
            <p:cNvPr name="Freeform 22" id="22"/>
            <p:cNvSpPr/>
            <p:nvPr/>
          </p:nvSpPr>
          <p:spPr>
            <a:xfrm flipH="false" flipV="false" rot="0">
              <a:off x="0" y="0"/>
              <a:ext cx="7443605" cy="5997868"/>
            </a:xfrm>
            <a:custGeom>
              <a:avLst/>
              <a:gdLst/>
              <a:ahLst/>
              <a:cxnLst/>
              <a:rect r="r" b="b" t="t" l="l"/>
              <a:pathLst>
                <a:path h="5997868" w="7443605">
                  <a:moveTo>
                    <a:pt x="7319144" y="5997868"/>
                  </a:moveTo>
                  <a:lnTo>
                    <a:pt x="124460" y="5997868"/>
                  </a:lnTo>
                  <a:cubicBezTo>
                    <a:pt x="55880" y="5997868"/>
                    <a:pt x="0" y="5941988"/>
                    <a:pt x="0" y="5873408"/>
                  </a:cubicBezTo>
                  <a:lnTo>
                    <a:pt x="0" y="124460"/>
                  </a:lnTo>
                  <a:cubicBezTo>
                    <a:pt x="0" y="55880"/>
                    <a:pt x="55880" y="0"/>
                    <a:pt x="124460" y="0"/>
                  </a:cubicBezTo>
                  <a:lnTo>
                    <a:pt x="7319144" y="0"/>
                  </a:lnTo>
                  <a:cubicBezTo>
                    <a:pt x="7387724" y="0"/>
                    <a:pt x="7443605" y="55880"/>
                    <a:pt x="7443605" y="124460"/>
                  </a:cubicBezTo>
                  <a:lnTo>
                    <a:pt x="7443605" y="5873408"/>
                  </a:lnTo>
                  <a:cubicBezTo>
                    <a:pt x="7443605" y="5941988"/>
                    <a:pt x="7387724" y="5997868"/>
                    <a:pt x="7319144" y="5997868"/>
                  </a:cubicBezTo>
                  <a:close/>
                </a:path>
              </a:pathLst>
            </a:custGeom>
            <a:solidFill>
              <a:srgbClr val="4A83A1"/>
            </a:solidFill>
          </p:spPr>
        </p:sp>
      </p:grpSp>
      <p:sp>
        <p:nvSpPr>
          <p:cNvPr name="TextBox 23" id="23"/>
          <p:cNvSpPr txBox="true"/>
          <p:nvPr/>
        </p:nvSpPr>
        <p:spPr>
          <a:xfrm rot="0">
            <a:off x="9706978" y="8069116"/>
            <a:ext cx="3051045" cy="1003901"/>
          </a:xfrm>
          <a:prstGeom prst="rect">
            <a:avLst/>
          </a:prstGeom>
        </p:spPr>
        <p:txBody>
          <a:bodyPr anchor="t" rtlCol="false" tIns="0" lIns="0" bIns="0" rIns="0">
            <a:spAutoFit/>
          </a:bodyPr>
          <a:lstStyle/>
          <a:p>
            <a:pPr algn="l" marL="0" indent="0" lvl="0">
              <a:lnSpc>
                <a:spcPts val="8050"/>
              </a:lnSpc>
              <a:spcBef>
                <a:spcPct val="0"/>
              </a:spcBef>
            </a:pPr>
            <a:r>
              <a:rPr lang="en-US" sz="6192">
                <a:solidFill>
                  <a:srgbClr val="FFFFFF"/>
                </a:solidFill>
                <a:latin typeface="Sifonn Bold"/>
              </a:rPr>
              <a:t>DLP</a:t>
            </a:r>
          </a:p>
        </p:txBody>
      </p:sp>
      <p:grpSp>
        <p:nvGrpSpPr>
          <p:cNvPr name="Group 24" id="24"/>
          <p:cNvGrpSpPr/>
          <p:nvPr/>
        </p:nvGrpSpPr>
        <p:grpSpPr>
          <a:xfrm rot="0">
            <a:off x="13643848" y="7363868"/>
            <a:ext cx="3079113" cy="2481072"/>
            <a:chOff x="0" y="0"/>
            <a:chExt cx="7443604" cy="5997868"/>
          </a:xfrm>
        </p:grpSpPr>
        <p:sp>
          <p:nvSpPr>
            <p:cNvPr name="Freeform 25" id="25"/>
            <p:cNvSpPr/>
            <p:nvPr/>
          </p:nvSpPr>
          <p:spPr>
            <a:xfrm flipH="false" flipV="false" rot="0">
              <a:off x="0" y="0"/>
              <a:ext cx="7443605" cy="5997868"/>
            </a:xfrm>
            <a:custGeom>
              <a:avLst/>
              <a:gdLst/>
              <a:ahLst/>
              <a:cxnLst/>
              <a:rect r="r" b="b" t="t" l="l"/>
              <a:pathLst>
                <a:path h="5997868" w="7443605">
                  <a:moveTo>
                    <a:pt x="7319144" y="5997868"/>
                  </a:moveTo>
                  <a:lnTo>
                    <a:pt x="124460" y="5997868"/>
                  </a:lnTo>
                  <a:cubicBezTo>
                    <a:pt x="55880" y="5997868"/>
                    <a:pt x="0" y="5941988"/>
                    <a:pt x="0" y="5873408"/>
                  </a:cubicBezTo>
                  <a:lnTo>
                    <a:pt x="0" y="124460"/>
                  </a:lnTo>
                  <a:cubicBezTo>
                    <a:pt x="0" y="55880"/>
                    <a:pt x="55880" y="0"/>
                    <a:pt x="124460" y="0"/>
                  </a:cubicBezTo>
                  <a:lnTo>
                    <a:pt x="7319144" y="0"/>
                  </a:lnTo>
                  <a:cubicBezTo>
                    <a:pt x="7387724" y="0"/>
                    <a:pt x="7443605" y="55880"/>
                    <a:pt x="7443605" y="124460"/>
                  </a:cubicBezTo>
                  <a:lnTo>
                    <a:pt x="7443605" y="5873408"/>
                  </a:lnTo>
                  <a:cubicBezTo>
                    <a:pt x="7443605" y="5941988"/>
                    <a:pt x="7387724" y="5997868"/>
                    <a:pt x="7319144" y="5997868"/>
                  </a:cubicBezTo>
                  <a:close/>
                </a:path>
              </a:pathLst>
            </a:custGeom>
            <a:solidFill>
              <a:srgbClr val="4A83A1"/>
            </a:solidFill>
          </p:spPr>
        </p:sp>
      </p:grpSp>
      <p:sp>
        <p:nvSpPr>
          <p:cNvPr name="TextBox 26" id="26"/>
          <p:cNvSpPr txBox="true"/>
          <p:nvPr/>
        </p:nvSpPr>
        <p:spPr>
          <a:xfrm rot="0">
            <a:off x="13672423" y="8189345"/>
            <a:ext cx="3443940" cy="835441"/>
          </a:xfrm>
          <a:prstGeom prst="rect">
            <a:avLst/>
          </a:prstGeom>
        </p:spPr>
        <p:txBody>
          <a:bodyPr anchor="t" rtlCol="false" tIns="0" lIns="0" bIns="0" rIns="0">
            <a:spAutoFit/>
          </a:bodyPr>
          <a:lstStyle/>
          <a:p>
            <a:pPr algn="l" marL="0" indent="0" lvl="0">
              <a:lnSpc>
                <a:spcPts val="6767"/>
              </a:lnSpc>
              <a:spcBef>
                <a:spcPct val="0"/>
              </a:spcBef>
            </a:pPr>
            <a:r>
              <a:rPr lang="en-US" sz="5205">
                <a:solidFill>
                  <a:srgbClr val="FFFFFF"/>
                </a:solidFill>
                <a:latin typeface="Sifonn Bold"/>
              </a:rPr>
              <a:t>Endpoints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3223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33507" cy="10287000"/>
          </a:xfrm>
          <a:custGeom>
            <a:avLst/>
            <a:gdLst/>
            <a:ahLst/>
            <a:cxnLst/>
            <a:rect r="r" b="b" t="t" l="l"/>
            <a:pathLst>
              <a:path h="10287000" w="18233507">
                <a:moveTo>
                  <a:pt x="0" y="0"/>
                </a:moveTo>
                <a:lnTo>
                  <a:pt x="18233507" y="0"/>
                </a:lnTo>
                <a:lnTo>
                  <a:pt x="18233507" y="10287000"/>
                </a:lnTo>
                <a:lnTo>
                  <a:pt x="0" y="10287000"/>
                </a:lnTo>
                <a:lnTo>
                  <a:pt x="0" y="0"/>
                </a:lnTo>
                <a:close/>
              </a:path>
            </a:pathLst>
          </a:custGeom>
          <a:blipFill>
            <a:blip r:embed="rId2"/>
            <a:stretch>
              <a:fillRect l="0" t="0" r="-593"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251" t="-85343" r="-1291" b="-44202"/>
            </a:stretch>
          </a:blipFill>
        </p:spPr>
      </p:sp>
      <p:grpSp>
        <p:nvGrpSpPr>
          <p:cNvPr name="Group 3" id="3"/>
          <p:cNvGrpSpPr/>
          <p:nvPr/>
        </p:nvGrpSpPr>
        <p:grpSpPr>
          <a:xfrm rot="0">
            <a:off x="373534" y="2673859"/>
            <a:ext cx="17017162" cy="5742224"/>
            <a:chOff x="0" y="0"/>
            <a:chExt cx="9985749" cy="3369564"/>
          </a:xfrm>
        </p:grpSpPr>
        <p:sp>
          <p:nvSpPr>
            <p:cNvPr name="Freeform 4" id="4"/>
            <p:cNvSpPr/>
            <p:nvPr/>
          </p:nvSpPr>
          <p:spPr>
            <a:xfrm flipH="false" flipV="false" rot="0">
              <a:off x="0" y="0"/>
              <a:ext cx="9985749" cy="3369564"/>
            </a:xfrm>
            <a:custGeom>
              <a:avLst/>
              <a:gdLst/>
              <a:ahLst/>
              <a:cxnLst/>
              <a:rect r="r" b="b" t="t" l="l"/>
              <a:pathLst>
                <a:path h="3369564" w="9985749">
                  <a:moveTo>
                    <a:pt x="9861289" y="3369564"/>
                  </a:moveTo>
                  <a:lnTo>
                    <a:pt x="124460" y="3369564"/>
                  </a:lnTo>
                  <a:cubicBezTo>
                    <a:pt x="55880" y="3369564"/>
                    <a:pt x="0" y="3313684"/>
                    <a:pt x="0" y="3245103"/>
                  </a:cubicBezTo>
                  <a:lnTo>
                    <a:pt x="0" y="124460"/>
                  </a:lnTo>
                  <a:cubicBezTo>
                    <a:pt x="0" y="55880"/>
                    <a:pt x="55880" y="0"/>
                    <a:pt x="124460" y="0"/>
                  </a:cubicBezTo>
                  <a:lnTo>
                    <a:pt x="9861289" y="0"/>
                  </a:lnTo>
                  <a:cubicBezTo>
                    <a:pt x="9929869" y="0"/>
                    <a:pt x="9985749" y="55880"/>
                    <a:pt x="9985749" y="124460"/>
                  </a:cubicBezTo>
                  <a:lnTo>
                    <a:pt x="9985749" y="3245104"/>
                  </a:lnTo>
                  <a:cubicBezTo>
                    <a:pt x="9985749" y="3313684"/>
                    <a:pt x="9929869" y="3369564"/>
                    <a:pt x="9861289" y="3369564"/>
                  </a:cubicBezTo>
                  <a:close/>
                </a:path>
              </a:pathLst>
            </a:custGeom>
            <a:solidFill>
              <a:srgbClr val="4A83A1"/>
            </a:solidFill>
          </p:spPr>
        </p:sp>
      </p:grpSp>
      <p:sp>
        <p:nvSpPr>
          <p:cNvPr name="TextBox 5" id="5"/>
          <p:cNvSpPr txBox="true"/>
          <p:nvPr/>
        </p:nvSpPr>
        <p:spPr>
          <a:xfrm rot="0">
            <a:off x="1299857" y="3355916"/>
            <a:ext cx="15834040" cy="3982013"/>
          </a:xfrm>
          <a:prstGeom prst="rect">
            <a:avLst/>
          </a:prstGeom>
        </p:spPr>
        <p:txBody>
          <a:bodyPr anchor="t" rtlCol="false" tIns="0" lIns="0" bIns="0" rIns="0">
            <a:spAutoFit/>
          </a:bodyPr>
          <a:lstStyle/>
          <a:p>
            <a:pPr algn="l" marL="0" indent="0" lvl="0">
              <a:lnSpc>
                <a:spcPts val="6318"/>
              </a:lnSpc>
              <a:spcBef>
                <a:spcPct val="0"/>
              </a:spcBef>
            </a:pPr>
            <a:r>
              <a:rPr lang="en-US" sz="4860">
                <a:solidFill>
                  <a:srgbClr val="FFFFFF"/>
                </a:solidFill>
                <a:latin typeface="Sifonn Bold"/>
              </a:rPr>
              <a:t>Incident response (sometimes called cybersecurity incident response) refers to an organization’s processes and technologies for detecting and responding to cyberthreats, security breaches or cyberattacks.</a:t>
            </a:r>
          </a:p>
        </p:txBody>
      </p:sp>
      <p:sp>
        <p:nvSpPr>
          <p:cNvPr name="TextBox 6" id="6"/>
          <p:cNvSpPr txBox="true"/>
          <p:nvPr/>
        </p:nvSpPr>
        <p:spPr>
          <a:xfrm rot="0">
            <a:off x="1299857" y="1148511"/>
            <a:ext cx="14893360"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Incident Response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47" t="-3900" r="-6123" b="-22681"/>
            </a:stretch>
          </a:blipFill>
        </p:spPr>
      </p:sp>
      <p:grpSp>
        <p:nvGrpSpPr>
          <p:cNvPr name="Group 3" id="3"/>
          <p:cNvGrpSpPr/>
          <p:nvPr/>
        </p:nvGrpSpPr>
        <p:grpSpPr>
          <a:xfrm rot="0">
            <a:off x="1028700" y="2431230"/>
            <a:ext cx="16394446" cy="6697599"/>
            <a:chOff x="0" y="0"/>
            <a:chExt cx="5420212" cy="2214311"/>
          </a:xfrm>
        </p:grpSpPr>
        <p:sp>
          <p:nvSpPr>
            <p:cNvPr name="Freeform 4" id="4"/>
            <p:cNvSpPr/>
            <p:nvPr/>
          </p:nvSpPr>
          <p:spPr>
            <a:xfrm flipH="false" flipV="false" rot="0">
              <a:off x="0" y="0"/>
              <a:ext cx="5420212" cy="2214311"/>
            </a:xfrm>
            <a:custGeom>
              <a:avLst/>
              <a:gdLst/>
              <a:ahLst/>
              <a:cxnLst/>
              <a:rect r="r" b="b" t="t" l="l"/>
              <a:pathLst>
                <a:path h="2214311" w="5420212">
                  <a:moveTo>
                    <a:pt x="5295752" y="2214311"/>
                  </a:moveTo>
                  <a:lnTo>
                    <a:pt x="124460" y="2214311"/>
                  </a:lnTo>
                  <a:cubicBezTo>
                    <a:pt x="55880" y="2214311"/>
                    <a:pt x="0" y="2158431"/>
                    <a:pt x="0" y="2089851"/>
                  </a:cubicBezTo>
                  <a:lnTo>
                    <a:pt x="0" y="124460"/>
                  </a:lnTo>
                  <a:cubicBezTo>
                    <a:pt x="0" y="55880"/>
                    <a:pt x="55880" y="0"/>
                    <a:pt x="124460" y="0"/>
                  </a:cubicBezTo>
                  <a:lnTo>
                    <a:pt x="5295752" y="0"/>
                  </a:lnTo>
                  <a:cubicBezTo>
                    <a:pt x="5364332" y="0"/>
                    <a:pt x="5420212" y="55880"/>
                    <a:pt x="5420212" y="124460"/>
                  </a:cubicBezTo>
                  <a:lnTo>
                    <a:pt x="5420212" y="2089851"/>
                  </a:lnTo>
                  <a:cubicBezTo>
                    <a:pt x="5420212" y="2158431"/>
                    <a:pt x="5364332" y="2214311"/>
                    <a:pt x="5295752" y="2214311"/>
                  </a:cubicBezTo>
                  <a:close/>
                </a:path>
              </a:pathLst>
            </a:custGeom>
            <a:solidFill>
              <a:srgbClr val="4A83A1"/>
            </a:solidFill>
          </p:spPr>
        </p:sp>
      </p:grpSp>
      <p:sp>
        <p:nvSpPr>
          <p:cNvPr name="TextBox 5" id="5"/>
          <p:cNvSpPr txBox="true"/>
          <p:nvPr/>
        </p:nvSpPr>
        <p:spPr>
          <a:xfrm rot="0">
            <a:off x="1697320" y="1225487"/>
            <a:ext cx="14893360"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Incident Response example</a:t>
            </a:r>
          </a:p>
        </p:txBody>
      </p:sp>
      <p:sp>
        <p:nvSpPr>
          <p:cNvPr name="TextBox 6" id="6"/>
          <p:cNvSpPr txBox="true"/>
          <p:nvPr/>
        </p:nvSpPr>
        <p:spPr>
          <a:xfrm rot="0">
            <a:off x="1282910" y="2951066"/>
            <a:ext cx="15417682" cy="6239749"/>
          </a:xfrm>
          <a:prstGeom prst="rect">
            <a:avLst/>
          </a:prstGeom>
        </p:spPr>
        <p:txBody>
          <a:bodyPr anchor="t" rtlCol="false" tIns="0" lIns="0" bIns="0" rIns="0">
            <a:spAutoFit/>
          </a:bodyPr>
          <a:lstStyle/>
          <a:p>
            <a:pPr algn="ctr">
              <a:lnSpc>
                <a:spcPts val="5498"/>
              </a:lnSpc>
            </a:pPr>
            <a:r>
              <a:rPr lang="en-US" sz="4998" spc="-99">
                <a:solidFill>
                  <a:srgbClr val="FFFFFF"/>
                </a:solidFill>
                <a:latin typeface="Sifonn Bold"/>
              </a:rPr>
              <a:t>On ArcSight SIEM:</a:t>
            </a:r>
          </a:p>
          <a:p>
            <a:pPr algn="ctr">
              <a:lnSpc>
                <a:spcPts val="5498"/>
              </a:lnSpc>
            </a:pPr>
            <a:r>
              <a:rPr lang="en-US" sz="4998" spc="-99">
                <a:solidFill>
                  <a:srgbClr val="FFFFFF"/>
                </a:solidFill>
                <a:latin typeface="Sifonn Bold"/>
              </a:rPr>
              <a:t>Incident Time: 3.00 A.M.</a:t>
            </a:r>
          </a:p>
          <a:p>
            <a:pPr algn="ctr">
              <a:lnSpc>
                <a:spcPts val="5498"/>
              </a:lnSpc>
            </a:pPr>
            <a:r>
              <a:rPr lang="en-US" sz="4998" spc="-99">
                <a:solidFill>
                  <a:srgbClr val="FFFFFF"/>
                </a:solidFill>
                <a:latin typeface="Sifonn Bold"/>
              </a:rPr>
              <a:t>Log Source: PfSense Firewall</a:t>
            </a:r>
          </a:p>
          <a:p>
            <a:pPr algn="ctr">
              <a:lnSpc>
                <a:spcPts val="5498"/>
              </a:lnSpc>
            </a:pPr>
            <a:r>
              <a:rPr lang="en-US" sz="4998" spc="-99">
                <a:solidFill>
                  <a:srgbClr val="FFFFFF"/>
                </a:solidFill>
                <a:latin typeface="Sifonn Bold"/>
              </a:rPr>
              <a:t>Source IP: 103.199.217.2</a:t>
            </a:r>
          </a:p>
          <a:p>
            <a:pPr algn="ctr">
              <a:lnSpc>
                <a:spcPts val="5498"/>
              </a:lnSpc>
            </a:pPr>
            <a:r>
              <a:rPr lang="en-US" sz="4998" spc="-99">
                <a:solidFill>
                  <a:srgbClr val="FFFFFF"/>
                </a:solidFill>
                <a:latin typeface="Sifonn Bold"/>
              </a:rPr>
              <a:t>Destination IP: 10.0.0.11 (Zabbix Server)</a:t>
            </a:r>
          </a:p>
          <a:p>
            <a:pPr algn="ctr">
              <a:lnSpc>
                <a:spcPts val="5498"/>
              </a:lnSpc>
            </a:pPr>
            <a:r>
              <a:rPr lang="en-US" sz="4998" spc="-99">
                <a:solidFill>
                  <a:srgbClr val="FFFFFF"/>
                </a:solidFill>
                <a:latin typeface="Sifonn Bold"/>
              </a:rPr>
              <a:t>Log Detail: From 103.16.206.242 ip address to 10.0.0.11, there is an ssh allow activity on Firewall. </a:t>
            </a:r>
          </a:p>
          <a:p>
            <a:pPr algn="ctr">
              <a:lnSpc>
                <a:spcPts val="5498"/>
              </a:lnSpc>
            </a:pPr>
          </a:p>
          <a:p>
            <a:pPr algn="ctr">
              <a:lnSpc>
                <a:spcPts val="549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47" t="-3900" r="-6123" b="-22681"/>
            </a:stretch>
          </a:blipFill>
        </p:spPr>
      </p:sp>
      <p:grpSp>
        <p:nvGrpSpPr>
          <p:cNvPr name="Group 3" id="3"/>
          <p:cNvGrpSpPr/>
          <p:nvPr/>
        </p:nvGrpSpPr>
        <p:grpSpPr>
          <a:xfrm rot="0">
            <a:off x="1432289" y="2434551"/>
            <a:ext cx="15158391" cy="2859949"/>
            <a:chOff x="0" y="0"/>
            <a:chExt cx="11736362" cy="2214311"/>
          </a:xfrm>
        </p:grpSpPr>
        <p:sp>
          <p:nvSpPr>
            <p:cNvPr name="Freeform 4" id="4"/>
            <p:cNvSpPr/>
            <p:nvPr/>
          </p:nvSpPr>
          <p:spPr>
            <a:xfrm flipH="false" flipV="false" rot="0">
              <a:off x="0" y="0"/>
              <a:ext cx="11736363" cy="2214311"/>
            </a:xfrm>
            <a:custGeom>
              <a:avLst/>
              <a:gdLst/>
              <a:ahLst/>
              <a:cxnLst/>
              <a:rect r="r" b="b" t="t" l="l"/>
              <a:pathLst>
                <a:path h="2214311" w="11736363">
                  <a:moveTo>
                    <a:pt x="11611902" y="2214311"/>
                  </a:moveTo>
                  <a:lnTo>
                    <a:pt x="124460" y="2214311"/>
                  </a:lnTo>
                  <a:cubicBezTo>
                    <a:pt x="55880" y="2214311"/>
                    <a:pt x="0" y="2158431"/>
                    <a:pt x="0" y="2089851"/>
                  </a:cubicBezTo>
                  <a:lnTo>
                    <a:pt x="0" y="124460"/>
                  </a:lnTo>
                  <a:cubicBezTo>
                    <a:pt x="0" y="55880"/>
                    <a:pt x="55880" y="0"/>
                    <a:pt x="124460" y="0"/>
                  </a:cubicBezTo>
                  <a:lnTo>
                    <a:pt x="11611902" y="0"/>
                  </a:lnTo>
                  <a:cubicBezTo>
                    <a:pt x="11680482" y="0"/>
                    <a:pt x="11736363" y="55880"/>
                    <a:pt x="11736363" y="124460"/>
                  </a:cubicBezTo>
                  <a:lnTo>
                    <a:pt x="11736363" y="2089851"/>
                  </a:lnTo>
                  <a:cubicBezTo>
                    <a:pt x="11736363" y="2158431"/>
                    <a:pt x="11680482" y="2214311"/>
                    <a:pt x="11611902" y="2214311"/>
                  </a:cubicBezTo>
                  <a:close/>
                </a:path>
              </a:pathLst>
            </a:custGeom>
            <a:solidFill>
              <a:srgbClr val="4A83A1"/>
            </a:solidFill>
          </p:spPr>
        </p:sp>
      </p:grpSp>
      <p:sp>
        <p:nvSpPr>
          <p:cNvPr name="TextBox 5" id="5"/>
          <p:cNvSpPr txBox="true"/>
          <p:nvPr/>
        </p:nvSpPr>
        <p:spPr>
          <a:xfrm rot="0">
            <a:off x="1483555" y="2463126"/>
            <a:ext cx="13914263" cy="2348865"/>
          </a:xfrm>
          <a:prstGeom prst="rect">
            <a:avLst/>
          </a:prstGeom>
        </p:spPr>
        <p:txBody>
          <a:bodyPr anchor="t" rtlCol="false" tIns="0" lIns="0" bIns="0" rIns="0">
            <a:spAutoFit/>
          </a:bodyPr>
          <a:lstStyle/>
          <a:p>
            <a:pPr algn="l">
              <a:lnSpc>
                <a:spcPts val="4620"/>
              </a:lnSpc>
            </a:pPr>
            <a:r>
              <a:rPr lang="en-US" sz="4200" spc="-84">
                <a:solidFill>
                  <a:srgbClr val="FFFFFF"/>
                </a:solidFill>
                <a:latin typeface="Sifonn Bold"/>
              </a:rPr>
              <a:t>Layer 1 : If “the incident is false positive” :</a:t>
            </a:r>
          </a:p>
          <a:p>
            <a:pPr algn="l">
              <a:lnSpc>
                <a:spcPts val="4620"/>
              </a:lnSpc>
            </a:pPr>
            <a:r>
              <a:rPr lang="en-US" sz="4200" spc="-84">
                <a:solidFill>
                  <a:srgbClr val="FFFFFF"/>
                </a:solidFill>
                <a:latin typeface="Sifonn Bold"/>
              </a:rPr>
              <a:t>                Report as False positive</a:t>
            </a:r>
          </a:p>
          <a:p>
            <a:pPr algn="just">
              <a:lnSpc>
                <a:spcPts val="4620"/>
              </a:lnSpc>
            </a:pPr>
            <a:r>
              <a:rPr lang="en-US" sz="4200" spc="-84">
                <a:solidFill>
                  <a:srgbClr val="FFFFFF"/>
                </a:solidFill>
                <a:latin typeface="Sifonn Bold"/>
              </a:rPr>
              <a:t>           </a:t>
            </a:r>
            <a:r>
              <a:rPr lang="en-US" sz="4200" spc="-84">
                <a:solidFill>
                  <a:srgbClr val="FFFFFF"/>
                </a:solidFill>
                <a:latin typeface="Sifonn Bold"/>
              </a:rPr>
              <a:t>Else:</a:t>
            </a:r>
          </a:p>
          <a:p>
            <a:pPr algn="just">
              <a:lnSpc>
                <a:spcPts val="4620"/>
              </a:lnSpc>
            </a:pPr>
            <a:r>
              <a:rPr lang="en-US" sz="4200" spc="-84">
                <a:solidFill>
                  <a:srgbClr val="FFFFFF"/>
                </a:solidFill>
                <a:latin typeface="Sifonn Bold"/>
              </a:rPr>
              <a:t>                E</a:t>
            </a:r>
            <a:r>
              <a:rPr lang="en-US" sz="4200" spc="-84">
                <a:solidFill>
                  <a:srgbClr val="FFFFFF"/>
                </a:solidFill>
                <a:latin typeface="Sifonn Bold"/>
              </a:rPr>
              <a:t>scalate to Layer 2</a:t>
            </a:r>
          </a:p>
        </p:txBody>
      </p:sp>
      <p:sp>
        <p:nvSpPr>
          <p:cNvPr name="TextBox 6" id="6"/>
          <p:cNvSpPr txBox="true"/>
          <p:nvPr/>
        </p:nvSpPr>
        <p:spPr>
          <a:xfrm rot="0">
            <a:off x="9680697" y="6551595"/>
            <a:ext cx="731749" cy="669036"/>
          </a:xfrm>
          <a:prstGeom prst="rect">
            <a:avLst/>
          </a:prstGeom>
        </p:spPr>
        <p:txBody>
          <a:bodyPr anchor="t" rtlCol="false" tIns="0" lIns="0" bIns="0" rIns="0">
            <a:spAutoFit/>
          </a:bodyPr>
          <a:lstStyle/>
          <a:p>
            <a:pPr algn="l" marL="0" indent="0" lvl="1">
              <a:lnSpc>
                <a:spcPts val="5652"/>
              </a:lnSpc>
              <a:spcBef>
                <a:spcPct val="0"/>
              </a:spcBef>
            </a:pPr>
            <a:r>
              <a:rPr lang="en-US" sz="3600">
                <a:solidFill>
                  <a:srgbClr val="FFFFFF"/>
                </a:solidFill>
                <a:latin typeface="Sifonn"/>
              </a:rPr>
              <a:t>d)</a:t>
            </a:r>
          </a:p>
        </p:txBody>
      </p:sp>
      <p:sp>
        <p:nvSpPr>
          <p:cNvPr name="TextBox 7" id="7"/>
          <p:cNvSpPr txBox="true"/>
          <p:nvPr/>
        </p:nvSpPr>
        <p:spPr>
          <a:xfrm rot="0">
            <a:off x="1697320" y="1196301"/>
            <a:ext cx="14893360" cy="123825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Sifonn"/>
              </a:rPr>
              <a:t>Incident Response </a:t>
            </a:r>
          </a:p>
        </p:txBody>
      </p:sp>
      <p:grpSp>
        <p:nvGrpSpPr>
          <p:cNvPr name="Group 8" id="8"/>
          <p:cNvGrpSpPr/>
          <p:nvPr/>
        </p:nvGrpSpPr>
        <p:grpSpPr>
          <a:xfrm rot="0">
            <a:off x="1432289" y="5924786"/>
            <a:ext cx="15158391" cy="3740249"/>
            <a:chOff x="0" y="0"/>
            <a:chExt cx="11193641" cy="2761969"/>
          </a:xfrm>
        </p:grpSpPr>
        <p:sp>
          <p:nvSpPr>
            <p:cNvPr name="Freeform 9" id="9"/>
            <p:cNvSpPr/>
            <p:nvPr/>
          </p:nvSpPr>
          <p:spPr>
            <a:xfrm flipH="false" flipV="false" rot="0">
              <a:off x="0" y="0"/>
              <a:ext cx="11193641" cy="2761969"/>
            </a:xfrm>
            <a:custGeom>
              <a:avLst/>
              <a:gdLst/>
              <a:ahLst/>
              <a:cxnLst/>
              <a:rect r="r" b="b" t="t" l="l"/>
              <a:pathLst>
                <a:path h="2761969" w="11193641">
                  <a:moveTo>
                    <a:pt x="11069181" y="2761969"/>
                  </a:moveTo>
                  <a:lnTo>
                    <a:pt x="124460" y="2761969"/>
                  </a:lnTo>
                  <a:cubicBezTo>
                    <a:pt x="55880" y="2761969"/>
                    <a:pt x="0" y="2706089"/>
                    <a:pt x="0" y="2637509"/>
                  </a:cubicBezTo>
                  <a:lnTo>
                    <a:pt x="0" y="124460"/>
                  </a:lnTo>
                  <a:cubicBezTo>
                    <a:pt x="0" y="55880"/>
                    <a:pt x="55880" y="0"/>
                    <a:pt x="124460" y="0"/>
                  </a:cubicBezTo>
                  <a:lnTo>
                    <a:pt x="11069181" y="0"/>
                  </a:lnTo>
                  <a:cubicBezTo>
                    <a:pt x="11137760" y="0"/>
                    <a:pt x="11193641" y="55880"/>
                    <a:pt x="11193641" y="124460"/>
                  </a:cubicBezTo>
                  <a:lnTo>
                    <a:pt x="11193641" y="2637509"/>
                  </a:lnTo>
                  <a:cubicBezTo>
                    <a:pt x="11193641" y="2706089"/>
                    <a:pt x="11137760" y="2761969"/>
                    <a:pt x="11069181" y="2761969"/>
                  </a:cubicBezTo>
                  <a:close/>
                </a:path>
              </a:pathLst>
            </a:custGeom>
            <a:solidFill>
              <a:srgbClr val="4A83A1"/>
            </a:solidFill>
          </p:spPr>
        </p:sp>
      </p:grpSp>
      <p:sp>
        <p:nvSpPr>
          <p:cNvPr name="TextBox 10" id="10"/>
          <p:cNvSpPr txBox="true"/>
          <p:nvPr/>
        </p:nvSpPr>
        <p:spPr>
          <a:xfrm rot="0">
            <a:off x="1483555" y="6053741"/>
            <a:ext cx="14236262" cy="3510915"/>
          </a:xfrm>
          <a:prstGeom prst="rect">
            <a:avLst/>
          </a:prstGeom>
        </p:spPr>
        <p:txBody>
          <a:bodyPr anchor="t" rtlCol="false" tIns="0" lIns="0" bIns="0" rIns="0">
            <a:spAutoFit/>
          </a:bodyPr>
          <a:lstStyle/>
          <a:p>
            <a:pPr algn="l">
              <a:lnSpc>
                <a:spcPts val="4620"/>
              </a:lnSpc>
            </a:pPr>
            <a:r>
              <a:rPr lang="en-US" sz="4200" spc="-84">
                <a:solidFill>
                  <a:srgbClr val="FFFFFF"/>
                </a:solidFill>
                <a:latin typeface="Sifonn Bold"/>
              </a:rPr>
              <a:t>Layer 2 :</a:t>
            </a:r>
          </a:p>
          <a:p>
            <a:pPr algn="l">
              <a:lnSpc>
                <a:spcPts val="4620"/>
              </a:lnSpc>
            </a:pPr>
            <a:r>
              <a:rPr lang="en-US" sz="4200" spc="-84">
                <a:solidFill>
                  <a:srgbClr val="FFFFFF"/>
                </a:solidFill>
                <a:latin typeface="Sifonn Bold"/>
              </a:rPr>
              <a:t>Detection: IP reputation</a:t>
            </a:r>
          </a:p>
          <a:p>
            <a:pPr algn="l">
              <a:lnSpc>
                <a:spcPts val="4620"/>
              </a:lnSpc>
            </a:pPr>
            <a:r>
              <a:rPr lang="en-US" sz="4200" spc="-84">
                <a:solidFill>
                  <a:srgbClr val="FFFFFF"/>
                </a:solidFill>
                <a:latin typeface="Sifonn Bold"/>
              </a:rPr>
              <a:t>           : Firewall allow/disallow</a:t>
            </a:r>
          </a:p>
          <a:p>
            <a:pPr algn="l">
              <a:lnSpc>
                <a:spcPts val="4620"/>
              </a:lnSpc>
            </a:pPr>
            <a:r>
              <a:rPr lang="en-US" sz="4200" spc="-84">
                <a:solidFill>
                  <a:srgbClr val="FFFFFF"/>
                </a:solidFill>
                <a:latin typeface="Sifonn Bold"/>
              </a:rPr>
              <a:t>           : Successfull/unsuccessfull login on the server</a:t>
            </a:r>
          </a:p>
          <a:p>
            <a:pPr algn="l">
              <a:lnSpc>
                <a:spcPts val="4620"/>
              </a:lnSpc>
            </a:pPr>
            <a:r>
              <a:rPr lang="en-US" sz="4200" spc="-84">
                <a:solidFill>
                  <a:srgbClr val="FFFFFF"/>
                </a:solidFill>
                <a:latin typeface="Sifonn Bold"/>
              </a:rPr>
              <a:t>Response : Isolation, Digital Forensics, Malware analysis</a:t>
            </a:r>
          </a:p>
          <a:p>
            <a:pPr algn="l">
              <a:lnSpc>
                <a:spcPts val="462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 r="0" b="-1666"/>
            </a:stretch>
          </a:blipFill>
        </p:spPr>
      </p:sp>
      <p:sp>
        <p:nvSpPr>
          <p:cNvPr name="TextBox 3" id="3"/>
          <p:cNvSpPr txBox="true"/>
          <p:nvPr/>
        </p:nvSpPr>
        <p:spPr>
          <a:xfrm rot="0">
            <a:off x="1028700" y="713752"/>
            <a:ext cx="16230600" cy="828566"/>
          </a:xfrm>
          <a:prstGeom prst="rect">
            <a:avLst/>
          </a:prstGeom>
        </p:spPr>
        <p:txBody>
          <a:bodyPr anchor="t" rtlCol="false" tIns="0" lIns="0" bIns="0" rIns="0">
            <a:spAutoFit/>
          </a:bodyPr>
          <a:lstStyle/>
          <a:p>
            <a:pPr algn="l" marL="0" indent="0" lvl="0">
              <a:lnSpc>
                <a:spcPts val="6449"/>
              </a:lnSpc>
              <a:spcBef>
                <a:spcPct val="0"/>
              </a:spcBef>
            </a:pPr>
            <a:r>
              <a:rPr lang="en-US" sz="5374" spc="-107">
                <a:solidFill>
                  <a:srgbClr val="FFFFFF"/>
                </a:solidFill>
                <a:latin typeface="Sifonn Bold"/>
              </a:rPr>
              <a:t>Incident Response example</a:t>
            </a:r>
          </a:p>
        </p:txBody>
      </p:sp>
      <p:grpSp>
        <p:nvGrpSpPr>
          <p:cNvPr name="Group 4" id="4"/>
          <p:cNvGrpSpPr/>
          <p:nvPr/>
        </p:nvGrpSpPr>
        <p:grpSpPr>
          <a:xfrm rot="0">
            <a:off x="655859" y="2143126"/>
            <a:ext cx="16394446" cy="6697599"/>
            <a:chOff x="0" y="0"/>
            <a:chExt cx="5420212" cy="2214311"/>
          </a:xfrm>
        </p:grpSpPr>
        <p:sp>
          <p:nvSpPr>
            <p:cNvPr name="Freeform 5" id="5"/>
            <p:cNvSpPr/>
            <p:nvPr/>
          </p:nvSpPr>
          <p:spPr>
            <a:xfrm flipH="false" flipV="false" rot="0">
              <a:off x="0" y="0"/>
              <a:ext cx="5420212" cy="2214311"/>
            </a:xfrm>
            <a:custGeom>
              <a:avLst/>
              <a:gdLst/>
              <a:ahLst/>
              <a:cxnLst/>
              <a:rect r="r" b="b" t="t" l="l"/>
              <a:pathLst>
                <a:path h="2214311" w="5420212">
                  <a:moveTo>
                    <a:pt x="5295752" y="2214311"/>
                  </a:moveTo>
                  <a:lnTo>
                    <a:pt x="124460" y="2214311"/>
                  </a:lnTo>
                  <a:cubicBezTo>
                    <a:pt x="55880" y="2214311"/>
                    <a:pt x="0" y="2158431"/>
                    <a:pt x="0" y="2089851"/>
                  </a:cubicBezTo>
                  <a:lnTo>
                    <a:pt x="0" y="124460"/>
                  </a:lnTo>
                  <a:cubicBezTo>
                    <a:pt x="0" y="55880"/>
                    <a:pt x="55880" y="0"/>
                    <a:pt x="124460" y="0"/>
                  </a:cubicBezTo>
                  <a:lnTo>
                    <a:pt x="5295752" y="0"/>
                  </a:lnTo>
                  <a:cubicBezTo>
                    <a:pt x="5364332" y="0"/>
                    <a:pt x="5420212" y="55880"/>
                    <a:pt x="5420212" y="124460"/>
                  </a:cubicBezTo>
                  <a:lnTo>
                    <a:pt x="5420212" y="2089851"/>
                  </a:lnTo>
                  <a:cubicBezTo>
                    <a:pt x="5420212" y="2158431"/>
                    <a:pt x="5364332" y="2214311"/>
                    <a:pt x="5295752" y="2214311"/>
                  </a:cubicBezTo>
                  <a:close/>
                </a:path>
              </a:pathLst>
            </a:custGeom>
            <a:solidFill>
              <a:srgbClr val="4A83A1"/>
            </a:solidFill>
          </p:spPr>
        </p:sp>
      </p:grpSp>
      <p:sp>
        <p:nvSpPr>
          <p:cNvPr name="TextBox 6" id="6"/>
          <p:cNvSpPr txBox="true"/>
          <p:nvPr/>
        </p:nvSpPr>
        <p:spPr>
          <a:xfrm rot="0">
            <a:off x="916417" y="2558101"/>
            <a:ext cx="15111277" cy="6406810"/>
          </a:xfrm>
          <a:prstGeom prst="rect">
            <a:avLst/>
          </a:prstGeom>
        </p:spPr>
        <p:txBody>
          <a:bodyPr anchor="t" rtlCol="false" tIns="0" lIns="0" bIns="0" rIns="0">
            <a:spAutoFit/>
          </a:bodyPr>
          <a:lstStyle/>
          <a:p>
            <a:pPr algn="l">
              <a:lnSpc>
                <a:spcPts val="5636"/>
              </a:lnSpc>
            </a:pPr>
            <a:r>
              <a:rPr lang="en-US" sz="5124" spc="-102">
                <a:solidFill>
                  <a:srgbClr val="FFFFFF"/>
                </a:solidFill>
                <a:latin typeface="Sifonn Bold"/>
              </a:rPr>
              <a:t>On SIEM or SOAR product:</a:t>
            </a:r>
          </a:p>
          <a:p>
            <a:pPr algn="l">
              <a:lnSpc>
                <a:spcPts val="5636"/>
              </a:lnSpc>
            </a:pPr>
            <a:r>
              <a:rPr lang="en-US" sz="5124" spc="-102">
                <a:solidFill>
                  <a:srgbClr val="FFFFFF"/>
                </a:solidFill>
                <a:latin typeface="Sifonn Bold"/>
              </a:rPr>
              <a:t>Layer 1 analyst see an incident as follows:</a:t>
            </a:r>
          </a:p>
          <a:p>
            <a:pPr algn="l">
              <a:lnSpc>
                <a:spcPts val="5636"/>
              </a:lnSpc>
            </a:pPr>
            <a:r>
              <a:rPr lang="en-US" sz="5124" spc="-102">
                <a:solidFill>
                  <a:srgbClr val="FFFFFF"/>
                </a:solidFill>
                <a:latin typeface="Sifonn Bold"/>
              </a:rPr>
              <a:t>“Successful password spray from 18.224.204.126”</a:t>
            </a:r>
          </a:p>
          <a:p>
            <a:pPr algn="l">
              <a:lnSpc>
                <a:spcPts val="5636"/>
              </a:lnSpc>
            </a:pPr>
            <a:r>
              <a:rPr lang="en-US" sz="5124" spc="-102">
                <a:solidFill>
                  <a:srgbClr val="FFFFFF"/>
                </a:solidFill>
                <a:latin typeface="Sifonn Bold"/>
              </a:rPr>
              <a:t>The questions that should be answered: </a:t>
            </a:r>
          </a:p>
          <a:p>
            <a:pPr algn="l" marL="1106303" indent="-553151" lvl="1">
              <a:lnSpc>
                <a:spcPts val="5636"/>
              </a:lnSpc>
              <a:buAutoNum type="arabicPeriod" startAt="1"/>
            </a:pPr>
            <a:r>
              <a:rPr lang="en-US" sz="5124" spc="-102">
                <a:solidFill>
                  <a:srgbClr val="FFFFFF"/>
                </a:solidFill>
                <a:latin typeface="Sifonn Bold"/>
              </a:rPr>
              <a:t>Is the IP address on Local or Remote</a:t>
            </a:r>
          </a:p>
          <a:p>
            <a:pPr algn="l" marL="1106303" indent="-553151" lvl="1">
              <a:lnSpc>
                <a:spcPts val="5636"/>
              </a:lnSpc>
              <a:buAutoNum type="arabicPeriod" startAt="1"/>
            </a:pPr>
            <a:r>
              <a:rPr lang="en-US" sz="5124" spc="-102">
                <a:solidFill>
                  <a:srgbClr val="FFFFFF"/>
                </a:solidFill>
                <a:latin typeface="Sifonn Bold"/>
              </a:rPr>
              <a:t>If it is remote, is the ip address is harmful</a:t>
            </a:r>
          </a:p>
          <a:p>
            <a:pPr algn="l" marL="1106303" indent="-553151" lvl="1">
              <a:lnSpc>
                <a:spcPts val="5636"/>
              </a:lnSpc>
              <a:buAutoNum type="arabicPeriod" startAt="1"/>
            </a:pPr>
            <a:r>
              <a:rPr lang="en-US" sz="5124" spc="-102">
                <a:solidFill>
                  <a:srgbClr val="FFFFFF"/>
                </a:solidFill>
                <a:latin typeface="Sifonn Bold"/>
              </a:rPr>
              <a:t>Which users and computers are affected</a:t>
            </a:r>
          </a:p>
          <a:p>
            <a:pPr algn="l">
              <a:lnSpc>
                <a:spcPts val="5636"/>
              </a:lnSpc>
            </a:pPr>
          </a:p>
          <a:p>
            <a:pPr algn="l">
              <a:lnSpc>
                <a:spcPts val="5636"/>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DAGEYwVABOs</dc:identifier>
  <dcterms:modified xsi:type="dcterms:W3CDTF">2011-08-01T06:04:30Z</dcterms:modified>
  <cp:revision>1</cp:revision>
  <dc:title>blueteam</dc:title>
</cp:coreProperties>
</file>